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7" r:id="rId6"/>
    <p:sldId id="269" r:id="rId7"/>
    <p:sldId id="268" r:id="rId8"/>
    <p:sldId id="267" r:id="rId9"/>
    <p:sldId id="270" r:id="rId10"/>
    <p:sldId id="261" r:id="rId11"/>
    <p:sldId id="260" r:id="rId12"/>
    <p:sldId id="273" r:id="rId13"/>
    <p:sldId id="271" r:id="rId14"/>
    <p:sldId id="272" r:id="rId15"/>
    <p:sldId id="263" r:id="rId16"/>
    <p:sldId id="265" r:id="rId17"/>
    <p:sldId id="274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2E935A-EFAA-40D3-866A-22BFE634E64D}" type="datetimeFigureOut">
              <a:rPr lang="en-US" smtClean="0"/>
              <a:pPr/>
              <a:t>12/16/16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3EFFDA-2755-4364-8690-7F7562073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05n32Bl0aY&amp;list=PL3E788EDA794CCE7B&amp;index=16&amp;feature=plpp_vide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gif"/><Relationship Id="rId3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4" Type="http://schemas.openxmlformats.org/officeDocument/2006/relationships/image" Target="../media/image39.gif"/><Relationship Id="rId5" Type="http://schemas.openxmlformats.org/officeDocument/2006/relationships/image" Target="../media/image40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4.gif"/><Relationship Id="rId3" Type="http://schemas.openxmlformats.org/officeDocument/2006/relationships/image" Target="../media/image4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6.png"/><Relationship Id="rId3" Type="http://schemas.openxmlformats.org/officeDocument/2006/relationships/image" Target="../media/image4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gif"/><Relationship Id="rId3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Relationship Id="rId3" Type="http://schemas.openxmlformats.org/officeDocument/2006/relationships/image" Target="../media/image2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>
                <a:latin typeface="Comic Sans MS" pitchFamily="66" charset="0"/>
              </a:rPr>
              <a:t>Forces</a:t>
            </a:r>
            <a:endParaRPr lang="en-US" sz="9600" dirty="0">
              <a:latin typeface="Comic Sans MS" pitchFamily="66" charset="0"/>
            </a:endParaRPr>
          </a:p>
        </p:txBody>
      </p:sp>
      <p:pic>
        <p:nvPicPr>
          <p:cNvPr id="11266" name="Picture 2" descr="http://www.physicsclassroom.com/class/newtlaws/u2l4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1"/>
            <a:ext cx="2072031" cy="2514600"/>
          </a:xfrm>
          <a:prstGeom prst="rect">
            <a:avLst/>
          </a:prstGeom>
          <a:noFill/>
        </p:spPr>
      </p:pic>
      <p:pic>
        <p:nvPicPr>
          <p:cNvPr id="11268" name="Picture 4" descr="http://scienceprojectideasforkids.com/wp-content/uploads/2010/04/forces-balanced-unbalan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124200"/>
            <a:ext cx="2933700" cy="2695576"/>
          </a:xfrm>
          <a:prstGeom prst="rect">
            <a:avLst/>
          </a:prstGeom>
          <a:noFill/>
        </p:spPr>
      </p:pic>
      <p:pic>
        <p:nvPicPr>
          <p:cNvPr id="11270" name="Picture 6" descr="https://encrypted-tbn1.gstatic.com/images?q=tbn:ANd9GcTmlMkDNojHnnQz2NEjhXFN3hSB36d1MQiPxMs-Hn95WWrGTl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581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Forces are measured in </a:t>
            </a:r>
            <a:r>
              <a:rPr lang="en-US" sz="3200" u="sng" dirty="0" err="1" smtClean="0">
                <a:latin typeface="Comic Sans MS" pitchFamily="66" charset="0"/>
                <a:sym typeface="Wingdings" pitchFamily="2" charset="2"/>
              </a:rPr>
              <a:t>newtons</a:t>
            </a:r>
            <a:r>
              <a:rPr lang="en-US" sz="3200" u="sng" dirty="0" smtClean="0">
                <a:latin typeface="Comic Sans MS" pitchFamily="66" charset="0"/>
                <a:sym typeface="Wingdings" pitchFamily="2" charset="2"/>
              </a:rPr>
              <a:t> (N)</a:t>
            </a:r>
          </a:p>
          <a:p>
            <a:r>
              <a:rPr lang="en-US" sz="3200" dirty="0" smtClean="0">
                <a:latin typeface="Comic Sans MS" pitchFamily="66" charset="0"/>
              </a:rPr>
              <a:t>Forces are drawn as </a:t>
            </a:r>
            <a:r>
              <a:rPr lang="en-US" sz="3200" u="sng" dirty="0" smtClean="0">
                <a:latin typeface="Comic Sans MS" pitchFamily="66" charset="0"/>
              </a:rPr>
              <a:t>vectors. </a:t>
            </a:r>
            <a:r>
              <a:rPr lang="en-US" sz="3200" u="sng" dirty="0" smtClean="0">
                <a:latin typeface="Comic Sans MS" pitchFamily="66" charset="0"/>
                <a:sym typeface="Wingdings" pitchFamily="2" charset="2"/>
              </a:rPr>
              <a:t></a:t>
            </a:r>
          </a:p>
          <a:p>
            <a:r>
              <a:rPr lang="en-US" u="sng" dirty="0" smtClean="0">
                <a:latin typeface="Comic Sans MS" pitchFamily="66" charset="0"/>
                <a:sym typeface="Wingdings" pitchFamily="2" charset="2"/>
                <a:hlinkClick r:id="rId2"/>
              </a:rPr>
              <a:t>http://www.youtube.com/watch?v=A05n32Bl0aY&amp;list=PL3E788EDA794CCE7B&amp;index=16&amp;feature=plpp_video</a:t>
            </a:r>
            <a:endParaRPr lang="en-US" u="sng" dirty="0" smtClean="0">
              <a:latin typeface="Comic Sans MS" pitchFamily="66" charset="0"/>
              <a:sym typeface="Wingdings" pitchFamily="2" charset="2"/>
            </a:endParaRPr>
          </a:p>
          <a:p>
            <a:endParaRPr lang="en-US" u="sng" dirty="0" smtClean="0">
              <a:latin typeface="Comic Sans MS" pitchFamily="66" charset="0"/>
              <a:sym typeface="Wingdings" pitchFamily="2" charset="2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9) How are forces measured?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281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ec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4267200"/>
            <a:ext cx="6248400" cy="1891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992563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Comic Sans MS" pitchFamily="66" charset="0"/>
              </a:rPr>
              <a:t>Balanced forces – when all forces are equal, there is no change in motion. </a:t>
            </a:r>
          </a:p>
          <a:p>
            <a:r>
              <a:rPr lang="en-US" sz="3200" u="sng" dirty="0" smtClean="0">
                <a:latin typeface="Comic Sans MS" pitchFamily="66" charset="0"/>
              </a:rPr>
              <a:t>Net force = 0 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Comic Sans MS" pitchFamily="66" charset="0"/>
              </a:rPr>
              <a:t>If it’s NOT moving it remains NOT moving. 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Comic Sans MS" pitchFamily="66" charset="0"/>
              </a:rPr>
              <a:t>If it is moving, then a balanced force won’t change the way its moving.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10) Balanced forces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2" name="Picture 2" descr="https://encrypted-tbn1.gstatic.com/images?q=tbn:ANd9GcSjKx44AGWa5SZGFm1IID9-fVnCQvho_uK8UU6Lq1DFuH8g_DeR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336770"/>
            <a:ext cx="2286000" cy="1521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276600" y="14478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Balanced force while moving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352800" y="1143000"/>
            <a:ext cx="150495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76600" y="19812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 m/s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5562600" y="1219200"/>
            <a:ext cx="229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019800" y="1600200"/>
            <a:ext cx="1447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3N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14400" y="14478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3N</a:t>
            </a:r>
          </a:p>
        </p:txBody>
      </p:sp>
      <p:sp>
        <p:nvSpPr>
          <p:cNvPr id="11" name="Line 7"/>
          <p:cNvSpPr>
            <a:spLocks noGrp="1" noChangeShapeType="1"/>
          </p:cNvSpPr>
          <p:nvPr>
            <p:ph idx="1"/>
          </p:nvPr>
        </p:nvSpPr>
        <p:spPr bwMode="auto">
          <a:xfrm flipV="1">
            <a:off x="609600" y="1219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2819400"/>
            <a:ext cx="7467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sz="3600" dirty="0" smtClean="0"/>
          </a:p>
          <a:p>
            <a:r>
              <a:rPr lang="en-US" sz="3200" dirty="0" smtClean="0">
                <a:solidFill>
                  <a:srgbClr val="7030A0"/>
                </a:solidFill>
                <a:latin typeface="Comic Sans MS" pitchFamily="66" charset="0"/>
              </a:rPr>
              <a:t>If it is moving, then a balanced force won’t change the way its moving.</a:t>
            </a:r>
          </a:p>
          <a:p>
            <a:pPr>
              <a:buFontTx/>
              <a:buNone/>
            </a:pPr>
            <a:r>
              <a:rPr lang="en-US" sz="3600" dirty="0" smtClean="0"/>
              <a:t>Ball moving to the right at </a:t>
            </a:r>
            <a:r>
              <a:rPr lang="en-US" sz="3600" b="1" dirty="0" smtClean="0">
                <a:solidFill>
                  <a:schemeClr val="bg1"/>
                </a:solidFill>
              </a:rPr>
              <a:t>2 m/s</a:t>
            </a:r>
          </a:p>
          <a:p>
            <a:r>
              <a:rPr lang="en-US" sz="3600" dirty="0" smtClean="0"/>
              <a:t>2 opposite forces are on the ball</a:t>
            </a:r>
          </a:p>
          <a:p>
            <a:r>
              <a:rPr lang="en-US" sz="3600" b="1" dirty="0" smtClean="0"/>
              <a:t>Net force </a:t>
            </a:r>
            <a:r>
              <a:rPr lang="en-US" sz="3600" dirty="0" smtClean="0"/>
              <a:t>=  0 </a:t>
            </a:r>
            <a:r>
              <a:rPr lang="en-US" sz="3600" dirty="0" err="1" smtClean="0"/>
              <a:t>Newtons</a:t>
            </a:r>
            <a:endParaRPr lang="en-US" sz="3600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>So, motion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remains unchanged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276600" y="5410200"/>
            <a:ext cx="36195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Comic Sans MS" pitchFamily="66" charset="0"/>
              </a:rPr>
              <a:t>11) Unbalanced forces – when forces are unequal they will cause a change in motion.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Comic Sans MS" pitchFamily="66" charset="0"/>
              </a:rPr>
              <a:t>If it is not moving, then an unbalanced force will cause it to move. 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Comic Sans MS" pitchFamily="66" charset="0"/>
              </a:rPr>
              <a:t>If it is moving, then it will cause the moving object to change is motion. </a:t>
            </a:r>
            <a:endParaRPr lang="en-US" sz="3200" dirty="0" smtClean="0">
              <a:latin typeface="Comic Sans MS" pitchFamily="66" charset="0"/>
            </a:endParaRPr>
          </a:p>
          <a:p>
            <a:endParaRPr lang="en-US" sz="32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" name="Picture 19" descr="unbalancedforc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4572001"/>
            <a:ext cx="4129412" cy="1752599"/>
          </a:xfrm>
          <a:prstGeom prst="rect">
            <a:avLst/>
          </a:prstGeom>
        </p:spPr>
      </p:pic>
      <p:pic>
        <p:nvPicPr>
          <p:cNvPr id="21" name="Picture 20" descr="unbalanced-force-exampl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800600"/>
            <a:ext cx="3886200" cy="156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itchFamily="66" charset="0"/>
              </a:rPr>
              <a:t>12)</a:t>
            </a:r>
            <a:r>
              <a:rPr lang="en-US" sz="3200" u="sng" dirty="0" err="1" smtClean="0">
                <a:latin typeface="Comic Sans MS" pitchFamily="66" charset="0"/>
              </a:rPr>
              <a:t>.Net</a:t>
            </a:r>
            <a:r>
              <a:rPr lang="en-US" sz="3200" u="sng" dirty="0" smtClean="0">
                <a:latin typeface="Comic Sans MS" pitchFamily="66" charset="0"/>
              </a:rPr>
              <a:t> force – is the total amount of forces all added up together.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NET Force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2" descr="http://www.physicstutorials.org/images/stories/netforcelas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362200" y="3200400"/>
            <a:ext cx="524827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>
              <a:buNone/>
            </a:pPr>
            <a:r>
              <a:rPr lang="en-US" sz="3600" dirty="0" smtClean="0">
                <a:latin typeface="Comic Sans MS" pitchFamily="66" charset="0"/>
              </a:rPr>
              <a:t>10 N		10 N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Balanced or unbalanced?     balanced        </a:t>
            </a:r>
          </a:p>
          <a:p>
            <a:r>
              <a:rPr lang="en-US" dirty="0" smtClean="0">
                <a:latin typeface="Comic Sans MS" pitchFamily="66" charset="0"/>
              </a:rPr>
              <a:t>Direction of the movement? no movement</a:t>
            </a:r>
          </a:p>
          <a:p>
            <a:r>
              <a:rPr lang="en-US" dirty="0" smtClean="0">
                <a:latin typeface="Comic Sans MS" pitchFamily="66" charset="0"/>
              </a:rPr>
              <a:t>The net force is _______  0 Net force</a:t>
            </a:r>
          </a:p>
          <a:p>
            <a:r>
              <a:rPr lang="en-US" dirty="0" smtClean="0">
                <a:latin typeface="Comic Sans MS" pitchFamily="66" charset="0"/>
              </a:rPr>
              <a:t>Is it </a:t>
            </a:r>
            <a:r>
              <a:rPr lang="en-US" dirty="0" err="1" smtClean="0">
                <a:latin typeface="Comic Sans MS" pitchFamily="66" charset="0"/>
              </a:rPr>
              <a:t>compressional</a:t>
            </a:r>
            <a:r>
              <a:rPr lang="en-US" dirty="0" smtClean="0">
                <a:latin typeface="Comic Sans MS" pitchFamily="66" charset="0"/>
              </a:rPr>
              <a:t> or tensional? </a:t>
            </a:r>
            <a:r>
              <a:rPr lang="en-US" dirty="0" err="1" smtClean="0">
                <a:latin typeface="Comic Sans MS" pitchFamily="66" charset="0"/>
              </a:rPr>
              <a:t>compressional</a:t>
            </a:r>
            <a:endParaRPr lang="en-US" dirty="0" smtClean="0">
              <a:latin typeface="Comic Sans MS" pitchFamily="66" charset="0"/>
            </a:endParaRPr>
          </a:p>
          <a:p>
            <a:pPr lvl="3">
              <a:buNone/>
            </a:pPr>
            <a:r>
              <a:rPr lang="en-US" sz="2400" dirty="0" smtClean="0">
                <a:latin typeface="Comic Sans MS" pitchFamily="66" charset="0"/>
              </a:rPr>
              <a:t>			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13) Examples #1 - forces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43434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953000" y="2971800"/>
            <a:ext cx="2590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0" y="3581400"/>
            <a:ext cx="22860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/>
        </p:nvSpPr>
        <p:spPr>
          <a:xfrm>
            <a:off x="5181600" y="4038600"/>
            <a:ext cx="2209800" cy="381000"/>
          </a:xfrm>
          <a:prstGeom prst="round2SameRect">
            <a:avLst>
              <a:gd name="adj1" fmla="val 20538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72200" y="4495800"/>
            <a:ext cx="2286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		</a:t>
            </a:r>
            <a:r>
              <a:rPr lang="en-US" sz="2800" dirty="0" smtClean="0">
                <a:latin typeface="Comic Sans MS" pitchFamily="66" charset="0"/>
              </a:rPr>
              <a:t>											</a:t>
            </a:r>
            <a:endParaRPr lang="en-US" sz="2800" dirty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	  3N	  10 N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			    7 N </a:t>
            </a:r>
            <a:r>
              <a:rPr lang="en-US" sz="1800" dirty="0" smtClean="0">
                <a:latin typeface="Comic Sans MS" pitchFamily="66" charset="0"/>
              </a:rPr>
              <a:t>tensional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</a:t>
            </a:r>
            <a:r>
              <a:rPr lang="en-US" sz="2800" dirty="0" smtClean="0">
                <a:latin typeface="Comic Sans MS" pitchFamily="66" charset="0"/>
              </a:rPr>
              <a:t>4N + 10 N         </a:t>
            </a:r>
            <a:r>
              <a:rPr lang="en-US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				     14 N right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Comic Sans MS" pitchFamily="66" charset="0"/>
              </a:rPr>
              <a:t>14) Example #2  Answer the following questions  according to your worksheet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352800"/>
            <a:ext cx="36576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419600"/>
            <a:ext cx="475488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038600" y="3048000"/>
            <a:ext cx="3429000" cy="990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4419600"/>
            <a:ext cx="44958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lide0001_image0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4038600" cy="1521315"/>
          </a:xfrm>
        </p:spPr>
      </p:pic>
      <p:pic>
        <p:nvPicPr>
          <p:cNvPr id="8" name="Content Placeholder 7" descr="baseball throwin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987706" cy="3124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forces are present in theses pictures?</a:t>
            </a:r>
            <a:endParaRPr lang="en-US" dirty="0"/>
          </a:p>
        </p:txBody>
      </p:sp>
      <p:pic>
        <p:nvPicPr>
          <p:cNvPr id="9" name="Picture 8" descr="inertia interactiv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4191000"/>
            <a:ext cx="4143375" cy="1924050"/>
          </a:xfrm>
          <a:prstGeom prst="rect">
            <a:avLst/>
          </a:prstGeom>
        </p:spPr>
      </p:pic>
      <p:pic>
        <p:nvPicPr>
          <p:cNvPr id="10" name="Picture 9" descr="guitar pu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15240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lanet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2705100" cy="169545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wishbone-cherita-bal-forc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1143000"/>
            <a:ext cx="2847975" cy="1895475"/>
          </a:xfrm>
        </p:spPr>
      </p:pic>
      <p:pic>
        <p:nvPicPr>
          <p:cNvPr id="11" name="Picture 10" descr="slinky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3352800"/>
            <a:ext cx="3505200" cy="3505200"/>
          </a:xfrm>
          <a:prstGeom prst="rect">
            <a:avLst/>
          </a:prstGeom>
        </p:spPr>
      </p:pic>
      <p:pic>
        <p:nvPicPr>
          <p:cNvPr id="12" name="Picture 11" descr="carforc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3810000"/>
            <a:ext cx="3333750" cy="23241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14400" y="5486400"/>
            <a:ext cx="33528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orces2plan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143000"/>
            <a:ext cx="4419600" cy="2427698"/>
          </a:xfrm>
        </p:spPr>
      </p:pic>
      <p:pic>
        <p:nvPicPr>
          <p:cNvPr id="8" name="Content Placeholder 7" descr="earth forc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600200" y="3733800"/>
            <a:ext cx="6782577" cy="246141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guess the forces?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AutoNum type="arabicParenR"/>
            </a:pPr>
            <a:r>
              <a:rPr lang="en-US" sz="4000" dirty="0" smtClean="0">
                <a:latin typeface="Comic Sans MS" pitchFamily="66" charset="0"/>
              </a:rPr>
              <a:t>force is either a push or a pull</a:t>
            </a:r>
          </a:p>
          <a:p>
            <a:pPr marL="109728" indent="0">
              <a:buNone/>
            </a:pPr>
            <a:r>
              <a:rPr lang="en-US" sz="4000" dirty="0" smtClean="0">
                <a:latin typeface="Comic Sans MS" pitchFamily="66" charset="0"/>
              </a:rPr>
              <a:t>  		</a:t>
            </a:r>
          </a:p>
          <a:p>
            <a:pPr marL="109728" indent="0">
              <a:buNone/>
            </a:pPr>
            <a:r>
              <a:rPr lang="en-US" sz="4000" dirty="0">
                <a:latin typeface="Comic Sans MS" pitchFamily="66" charset="0"/>
              </a:rPr>
              <a:t>	</a:t>
            </a:r>
            <a:r>
              <a:rPr lang="en-US" sz="4000" dirty="0" smtClean="0">
                <a:latin typeface="Comic Sans MS" pitchFamily="66" charset="0"/>
              </a:rPr>
              <a:t> Example: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What is a force?	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42" name="Picture 2" descr="https://encrypted-tbn0.gstatic.com/images?q=tbn:ANd9GcSrO7uGMi4g_e6KFseRcTdDB5zV2hVedh2QabaEiH5ha28D_TI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" y="4419600"/>
            <a:ext cx="3220278" cy="2057400"/>
          </a:xfrm>
          <a:prstGeom prst="rect">
            <a:avLst/>
          </a:prstGeom>
          <a:noFill/>
        </p:spPr>
      </p:pic>
      <p:pic>
        <p:nvPicPr>
          <p:cNvPr id="10244" name="Picture 4" descr="https://encrypted-tbn1.gstatic.com/images?q=tbn:ANd9GcQtyO4C3NB70MkY141g6p2sm9XNALEwt9Ui_fkw06HYuszOGqo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343400"/>
            <a:ext cx="3634481" cy="2286000"/>
          </a:xfrm>
          <a:prstGeom prst="rect">
            <a:avLst/>
          </a:prstGeom>
          <a:noFill/>
        </p:spPr>
      </p:pic>
      <p:pic>
        <p:nvPicPr>
          <p:cNvPr id="10246" name="Picture 6" descr="https://encrypted-tbn0.gstatic.com/images?q=tbn:ANd9GcQJkR68Qt97d-Rj39aKJSRERwnxcA5_mcTA3ZGju3hM4a1Iim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209800"/>
            <a:ext cx="2295525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point on which a lever rests </a:t>
            </a:r>
            <a:r>
              <a:rPr lang="mr-IN" sz="4000" dirty="0" smtClean="0"/>
              <a:t>–</a:t>
            </a:r>
            <a:r>
              <a:rPr lang="en-US" sz="4000" dirty="0" smtClean="0"/>
              <a:t> and on which it pivots.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15) Fulcrum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5" name="Picture 4" descr="seesa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600"/>
            <a:ext cx="4212942" cy="3048000"/>
          </a:xfrm>
          <a:prstGeom prst="rect">
            <a:avLst/>
          </a:prstGeom>
        </p:spPr>
      </p:pic>
      <p:pic>
        <p:nvPicPr>
          <p:cNvPr id="6" name="Picture 5" descr="seesaw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3" y="3657600"/>
            <a:ext cx="614397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919472"/>
          </a:xfrm>
        </p:spPr>
        <p:txBody>
          <a:bodyPr>
            <a:normAutofit fontScale="92500"/>
          </a:bodyPr>
          <a:lstStyle/>
          <a:p>
            <a:pPr marL="624078" indent="-514350">
              <a:spcBef>
                <a:spcPts val="0"/>
              </a:spcBef>
              <a:buNone/>
            </a:pPr>
            <a:r>
              <a:rPr lang="en-US" sz="3600" dirty="0" smtClean="0">
                <a:latin typeface="Comic Sans MS" pitchFamily="66" charset="0"/>
              </a:rPr>
              <a:t>a) Strong </a:t>
            </a:r>
            <a:r>
              <a:rPr lang="en-US" sz="3600" dirty="0">
                <a:latin typeface="Comic Sans MS" pitchFamily="66" charset="0"/>
              </a:rPr>
              <a:t>nuclear </a:t>
            </a:r>
            <a:r>
              <a:rPr lang="en-US" sz="3600" dirty="0" smtClean="0">
                <a:latin typeface="Comic Sans MS" pitchFamily="66" charset="0"/>
              </a:rPr>
              <a:t>force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en-US" sz="3600" dirty="0" smtClean="0">
                <a:latin typeface="Comic Sans MS" pitchFamily="66" charset="0"/>
              </a:rPr>
              <a:t>b) Electromagnetic force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>
                <a:latin typeface="Comic Sans MS" pitchFamily="66" charset="0"/>
              </a:rPr>
              <a:t>c) Weak force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>
                <a:latin typeface="Comic Sans MS" pitchFamily="66" charset="0"/>
              </a:rPr>
              <a:t>d) Gravity.</a:t>
            </a:r>
          </a:p>
          <a:p>
            <a:pPr>
              <a:spcBef>
                <a:spcPts val="0"/>
              </a:spcBef>
              <a:buNone/>
            </a:pPr>
            <a:endParaRPr lang="en-US" sz="36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600" dirty="0" smtClean="0">
                <a:latin typeface="Comic Sans MS" pitchFamily="66" charset="0"/>
              </a:rPr>
              <a:t>EXAMPLE? an atom </a:t>
            </a:r>
            <a:endParaRPr lang="en-US" sz="3600" dirty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#2) There are four forces that hold all matter together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4forc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8676" y="3352800"/>
            <a:ext cx="4045324" cy="3048000"/>
          </a:xfrm>
          <a:prstGeom prst="rect">
            <a:avLst/>
          </a:prstGeom>
        </p:spPr>
      </p:pic>
      <p:pic>
        <p:nvPicPr>
          <p:cNvPr id="5" name="Picture 4" descr="image0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1371600"/>
            <a:ext cx="168592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81328"/>
            <a:ext cx="5181600" cy="5071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3) Gravitational forces </a:t>
            </a:r>
            <a:r>
              <a:rPr lang="en-US" sz="3200" dirty="0" smtClean="0">
                <a:latin typeface="Comic Sans MS" pitchFamily="66" charset="0"/>
              </a:rPr>
              <a:t> All objects in the universe are attracted to each other by gravity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endParaRPr lang="en-US" sz="3200" dirty="0" smtClean="0">
              <a:latin typeface="Comic Sans MS" pitchFamily="66" charset="0"/>
            </a:endParaRPr>
          </a:p>
        </p:txBody>
      </p:sp>
      <p:pic>
        <p:nvPicPr>
          <p:cNvPr id="14" name="Content Placeholder 13" descr="plane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53200" y="2286000"/>
            <a:ext cx="2133600" cy="133725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Different types of forces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 descr="fin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143000"/>
            <a:ext cx="1828801" cy="1066800"/>
          </a:xfrm>
          <a:prstGeom prst="rect">
            <a:avLst/>
          </a:prstGeom>
        </p:spPr>
      </p:pic>
      <p:pic>
        <p:nvPicPr>
          <p:cNvPr id="8198" name="Picture 6" descr="https://encrypted-tbn1.gstatic.com/images?q=tbn:ANd9GcT99mm1riiQH9iPMsJ5McfrrTWhtH_2wc511fanPYjFG990YoTV-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04800"/>
            <a:ext cx="1600200" cy="1564953"/>
          </a:xfrm>
          <a:prstGeom prst="rect">
            <a:avLst/>
          </a:prstGeom>
          <a:noFill/>
        </p:spPr>
      </p:pic>
      <p:sp>
        <p:nvSpPr>
          <p:cNvPr id="8200" name="AutoShape 8" descr="data:image/jpeg;base64,/9j/4AAQSkZJRgABAQAAAQABAAD/2wCEAAkGBhMSERUUExQWFRQVGBgYGBgXGBoXFxgYFxgaHBoWGBoXHSYfGBkjHBYbHy8gIycpLCwuHB8xNTAqNSYtLCkBCQoKDgwOGg8PGiwlHyQsLCwsLCwsLCwsLCwsLCwsLCwsLywsLC8sLCwsLCwsLCwsKiwsLCwpLCwsLCwsLCwsLP/AABEIAM4AxQMBIgACEQEDEQH/xAAbAAACAwEBAQAAAAAAAAAAAAADBAECBQAGB//EAEgQAAECAwQGBgUJBgYCAwAAAAECEQADIRIxQVEEYXGBkfAFEyKhsdEGFcHh8SMyQlJiZHKTshQzc4KSwiRDU4PS4hazBzRj/8QAGwEAAgMBAQEAAAAAAAAAAAAAAAECAwYEBQf/xAA2EQABAwEDCgUDAwUBAAAAAAABAAIRAwQSIRMVMVFSYZGhsdEFFCJBcYHB8DIzYiMkQnLhBv/aAAwDAQACEQMRAD8AU0r020jSDanpkzHqlK0KKEO57KbdlwCBaIJYX1Lro6fu/wALoZu/yfJUZMj5qdg8IsKR7tOxUnaW8yvDdbq7Tg7kOy1h0/8AdND/ACT/AMogdP8A3XQ/yf8AtGWRzzzdF0Sie+H5GhP6eZ7pHxGuMb3Idloev/uuh/k6m+tviT0/910P8k7fraozVobHmnO6IbXD8jQ2eZSzhaNrkOy0/X/3XQ/yTrP1o49PfddD/J1X/O3xmADOJs811mDyNDZ5lPONfa5DstL1/wDddD/JOr7W2O9ffddD/JP/AC1tujNKOWPOUR1fNeb4XkaGz1SzjX2uQ7LS9f8A3XQ/ydX4t8T6/wDuuh/k/wDaM0o87jt8B3x1nljzlxg8jQ2eqecK+1yHZaXr/wC66Hh/kn/lr7oj1/8AddD/ACdX4s4zrHswPOEdY1+OT87YfkaGz17ozjaNrkOy0vX/AN10P8nf9bdvjvX/AN10P8k6/tctGaU814d44xwRyx1+LQeRobPVGcK+1yHZaPr/AO66H+Tq/FzWJ9f/AHXQ/wAnX+LdGbY5rt8jHFHLHD4jjC8jQ2evdGcLRtch2Wl6/wDuuh/k7fta/CI9f/ddD/J/7aozrHLHXHWeWO19hFYPI0Nnr3RnC0bXIdlpev8A7rof5Ot/rbo4dP8A3XQ/yf8Atr7ozbHtwPPIjrF3keaweRobPXujOFo2uQ7LS9f/AHXQ/wAnV+Ll4tK6ZtqSgaPoabaglxIBIdV4ClEHKojLscsdvtB3wfo8fLSv4iPGK6tjotpuIGgHWrKVuruqNaXe+odkT0r0BEsSrKQCSsksHNEM7Abo6GfTW6Ttmf2R0eGvaKxpPzQ2SfAQxLkApD8ed3fAUNZS1OynwGMOST2Re2F2GHOrfrWC60FY2tUx+qHMZJbIZndz5xCGNbvZyIvPSHdhxwrjw74rKUwww7nPJ18JXfdVGpIwXKlsag4+aq83xAQPiWoKvvaCKPc2Gqvi0Vs8ajUfc57oAE8qq2GyuOeT01VHA31ixUK80v8AEjduiX1X551Z+eET7Oa8Qe7CCNaWVQ+rbnLzrHBA4a8H1xZ+d3PdqewLV36s+LtyICCjK4IdnV7KvnHCXq5rrzeLNTXh5eA7qYa3o3P0ZE4HSkFcqyq5z2mcKoQ/mQc4i7BpMSptfecBMfKp0BouiqUv9pmFCUy1FNkfOVgBe17ijGlbwVtG6Z6rR5snqpa+vKBaIqkotF076PRt8LzmtGyGS5YG8JYkA69euBzi5Tnb8EqPHDhEHMnE7vpirG14wGo9Fq9Xof7HdN/a7Y/h2Sch9Ep/mf7MIT9BVLsFSClMwWkE0tpBvTm/gRqMCUO/2n3+OcaPSXTc3SLHXKt9WiwmguapLCpIDGJBpBwxG/7KBrAjHA7vuswSwRhj7/F9TaotYGIy8U+be+JOOv3E+ES+Hxu7vmjhuicKvKqoSMBj4nyNdkQJWzK/muPxAi5TzrApzraJSbsn3fD44QQjKobJ1c+yjbH2x1kULe+/3h9QMXANObxfxPxiBzwN/EHhBCeVUWR47b2fh2uOdC6Gn5aV/ER+r3DcYqR7+F75+LRfRqzpf8VG6taY+bxRaBFJ3weivstSazBvHVM+ml0nbM8ER0R6aCkrbM/s5eOjMArXkFJaOnsJ/Ckdw94+EFSS2J2Y48WbkmK6Mk2EfhR+kHw5zKlJYZ9+B8+PDXtHoHwsDUPqPyqqG/HPIltWW3VEJoe7H6J8n2+BC268bMDwHeIoEltYHsw2WfCJAKAKhQLVvxfU4cbL+ESE6m23ChpsDD2xdu403eykQZV2R5bcH474EpVCTU8M3NQOdcQE3bhue/nXk0FGFH3cd+DZ98BJvyHn5iBOVD+L9zeR78K0Smgvx76cdXxghBGqgHiORsjmcb+dpx274ISlVI1eOxt1+q/VHF37tdDTveuqNXoXp86GZiuqTM6xHVsrC0QMqitU0cUcRmJ5xy8235ViAJLiCFYWgMDgdM/RDSnn2VwoYT03RyqZKYkBRZnIcJDjZQkb90aVktdznfzdFAnZzicxdw2iFUph4hOlWNN14ajzH4VUjWceB8PNsjBtDs20dYF2HFqz86yDWw/0mu2mKWcxlVtZx5d2xjkpu3eB8z3RZCrvQmOlup61Z0a0ZBYotgu1gOK1YGmbM8KFPd5DncRrimhpPVp1pF+unsEGsUu9u7nyiFP9AnUFOqfWfkoYFPdqBuxPmdcSoEYFzXwFO+/3QQX799/PE7YgJOV+ffu5yiahKrZc1wPc48iH3xDd703874uEHLnfzTjNmgwfw+CuPeQlKGDqe67b7z4ReQj5SVd+9T3Fvb3aolq5Gm74O+vi/SR25eHykvG7tex2ii0/sv8Ag9F1WM/3DP8AYdVX01USJLH/AFL/AOTUedsTF/TE0lN9vwRERkZ/IW6JhD0OWeqS31U/pGul8GIoMvJ4roI+SR+BH6RBQI2TT6QvnVV3rd8lUKDq92Wy6Js1fi/Hu84u0QExKVXKrZNbvgQz7hEWbtXwa67V5RexzztiYJRKGBj7rjlxiLFMKt723E01QRKOLNHKTDlOVUp3Njzz4Hsffy+EXaK2NfOrKFKUpfSk0/ml7azU864KJezZx8fZCXTci0EMpSXWlBbELIw1EO98aKUxWHkvIjUuh4AotM6SfsqkfHJtWbxUS+c2fLD3ZQQoviWiyVzyqMfLh4QKepSUlSQCoB64tfvYd8HKeedVI4ov18+2EcRCk1wBBKW6A0Zc5MtIAtTCAgYlywd889YyhzTNAXKWpExJC0liDfnwuIOVRA9FR1YRYJTYayQaizcQb4PpGkKmKK1qKlKLkkuTEGXmgDdzVtaox5c4aScPhLGmQ555rHBBzbZFyiJsxZKplUKAzeGQN0V6vnnXzWCWeTEkQSlKHjd8Sad5MTJQQuX/ABEN/UK+GcWCYi5Uv+IjV9MRTaMaThuPRddjP9xTH8h1QvS80k/z+CImBemU0ASf58r+xnHRmLupb8tMprQkfJo/CnwEXaI0JPyaPwp/SIII07D6QvntVnqP1VQmOKRF25ES0WQdKruoYSI6xBGjmghO6h2Y6zF7PPdHAAc7YISuqZGjFakpSHUohIGZJYCubwXpHo1ciYqXMDKSzsXFQCCDrBgaVEEEOCC4IoQQbwc6RaasqUVKLqUXJOJJckmFDp3Kd1t3f9kAJjrEXAESRDgqF0IdmOsxexEtq55MEIuodiOsxezHFMEFF1Usx1mLhIh3RehpkyVMmoS6JQBWXAalWGLCphE3cSpNplxwCz7HPfHWIuwjrMOFG6qWRz8I6zzyIu3Pd4xNmCEXUOzzyIquW6pf8SX+sQWyPCISO3L/AIkv9QimvIpOO4rqsYi0Uz/IdVnem+ikiThWZ32I6GvTW6T/ALn9kdGbvlbzKOR9ASOqRT6Cf0iCNFdA/dS/wI/SIMBy0aaisNWbJVGGrnkRIEF6osGB4bB5xcS6s14G3dn74tJ9lVglmES2qCqRqx2/GJSl7gNjee7xgmEQl7Orm6LNzzzfBgijkd22jbH4RFhm8vDj4QIhBaOA552QezS7dZ1fDkRFg5dw5xPCF8oQWEcRztg5l6u4a/YY6ycs8Brv3+cPSiEFtUQ0HMvBu4c8jdyUktTHIZnnhCmUQgWaxLaoMEUu7hk/OzVEKl6s8BhT+7whk+yIhBIis2cpNlIUQlS2UkFgWQshxcagEbBDQl6u4Yk+UZ2nadLQuWFEAhQJDVZSFgbaluDtFdRwaJJ1K2k0ucQB7HomSBEtBVIPndzeYmwcrtWL6tg4662KqEGzXnnXEDnfBxK1ZZaudlYmxq7hn7u6FKEAAQNu1L/iI/WPdDIDNTuHNxeKTUdpFG+Vl/rEU2j9p3wV0WUf1mfI6pD01uk7Zn9kdHemt0n/AHP7I6Mwtkm9DHyct/qI/SI0ZPzRq+Ph4mEdCT8nLbFCMz9ARp6PLNn41vPu3nVGpYIaCsVXOJ+UCaC+PN+NaRRKMx7c9eqGZgY5991/GkDCSXbfS/3P7YmJJ3KoHBUs5Dw9p5bbHWCdV+AHN4EG6sgV7u+/Gg2xBRre72+XfugnHBIFDALY9zYZbYhUmt2QvzPvgoD8d3hc/EHZDWlyZISjqphWbIEwKDWFMkgOzEELGeb1aIuN1wGtTAJBOpIAqFac6ohUpx5a6Z98GCLu/eCD5/GOCTquPHhgPC66JFRlDCWNz4b2GvVEFJOq/uD5wUy+9hxfwcd0TZ9hrx8zxgKJQBLOPLNux9kEKcvbt98WKdTAey4cYmwa920NXu36oCiUvYJvFz57c7oJ1ba/hS/V5RaxdzRmOFzMYvY1cNlODeMBQSl1A5N3Xs3nCel9GFc2StgerKncsbizAYhTFo0bPO6rbu+LFPs7gOd/CL2hwg7uWKk15YZG/mIQVS3wx53GkQhJxHN2OuDWHfj4v33e+OCfYPPjfu3RJRJwhUUjE8m+r66QMJOVfad+3hBzLrt9vxEckY7NWD07j8KCJQ7HDPdU8574DpA+Zl1kvX9MD28vDSkHVXuv8uauvpSfmH/9JWd1tNNooNkU1/2nfBXRZT/WZ8jqsj01uk/z/wBkdHeml0rbM8ER0ZgLZLb6O6OmGTLIQpuqQ3ZJBdI83eNKXoEyz+7XwNHjV6Fn/wCGkfwZXdLTGlKnBhXY/d3vxjv8/WAiBwPdeBVsFJ2MnkvJz+jZhV+7VR/okbhlfBJPRswA9hWI+adlMgAx8o9Wqdw2Zd+HdFUTmxF49513X++DONYiPTwPdRPh9K7+o/n0XlZ3R0wkdhX9J76XX3ZxSR0bMv6tVAD80vnVhnllHruvDgO+GPLnyiqJ792eJw1w841o9uB7ozfSA0nkvMzdAmtRC/6Tqr33asYz9D6Nm9ZOFhVJgFxoepl37iI9wJ1xJy8KNz7Y816L9IT5mk6YJiZYSiaEiyFB1hKEDtEkMEIS4zVkQyzhV1N4Hups8OphpglD9WTHPyatXZPHcRzhT9gmt8xX9J8sgI9ZLn13DG+or37miTPxfEY6z7Ltgyh5wrahwPdQHh1LWeXZeTT0XNp2F/0qy2Vq3HbEno2aP8tersqenibo9UmfdxxOGu8UGrc8T1nhnxF99O46oM4VtQ4HujN1LWeXZeR9WTf9NX9JI+Aiw6MmUHVr/pOtvGPWGdnv7y3G+nkZ6y/zxe6/X4wZwram8D3Rm6nrP59F5JXR036iv6Tzg+3ZEerJn1FcDi/vHDbHruvuejlqlqueeO7N0n0pkIHz7RdmQ6lBwakYABXFsjBnGtqHA91F1hoNElx5dlhq6Nmf6av6VeXJ7lJ+kJQohagk5G8Vy/Dc978fRBKtMqsTpUsAMkkoK1FLEmlUgM2BL3iH5XRUhA7MqWAa/NB8Yod4w9uGHPur6fgxqtvNMDWe0BeJ/bpZ+mH3txwuFNmyG9FkmY9gFQBrQkgvcReDfl3vHr1aLLLCwkgEkCyGBIZwGvaE9L6A0dYLywk4LSAlSTad0kXFz3xHPNTUOfdTPgLhodPLusI9GzfqKF2CtnnupEJ6Om4oV/SecPCHdD6XnSlmWlQ0tIuKVoM1IZqh3UHLVuGOAc/8sQBamomycgtB7TAMxZncC/VFzfE6h2eB7rk8lRA9RI+dHGI5rHV0ZMAHya/6Tg2rdCnSWhTEhJUggdbKqQQPngY6z45x6rQ/SKQsdmakk0AJCTaAyVU1PjC/pRMBkJYuOtkNd/qI82hvt1V7S0xjuPdX2exUg9rmumCNS+d+ml0nbM/sjot6aXSf5/BEdHBdXvL3HQ0z/DSP4Mr/ANaYdC4Q6HV/h5P8KV/60w11gjmvkFeWXCdKOJ5F22OE3bT3Qv1kSFQXyo3gj9c1z8dcd1x55pALcQqaBUlgLzlDvlEhMiaOd/jFE2QVFIAKzaUQAHLAOcyyQN0W0tUqnVKUoMCSczlzxgFvWOMF8hMmDpTAn801121jut19w4a4xp3pFJSSHKiPqh/LLvgfreasfJymyMwsM7hW725QFxGlRY++btOSd0lbom6zzfA5/SMtNFLSm6+lHAfiR4ximTOW1ucUsQSJYAer3nFxspdAFHRZQ7QExRdTntrU5zFOTEDaB/jidy6TZa4F58MGtxA6StP/AMkSoqEuXMmt9RJYYM+AbE5b4IkaWpRexIS/ZJFtVlX0WBa0H1AlsHdKV0vPmAdVLsg1KlEAOCxpfUJbMU2npnQyphefNUtnACQAkOcHB1a6XwX6h1DmVQclpkv+PS3iceCHpmhaMkvpOkzJpcmwM03pKQ7XNenHXD2i9Jkf/X0UIBBczD1eQADAkhgMhwi2j6LLl1SkA53qxvJqTfjDFqIXZ04oY+4Zpw34xPF0pIaHOmVnz1H7Mv5NLOCxIqbhwvi0vooILy5k2WKBkzKUP2wryhwqiOsi0OERCgQJknHWSZ4pZWiTqNpUwZ0TWjUus99a3xB6ICw02bMnB6BaiEi7AX7/AIt2oi3AHAaAmQCIcSfkkpdfQkg1shJAYFBKSAauGxvG9rjAR0fOSexPtIJtFM4FYejuzWrtz0qxh4rGcdahl06QkGtGjD4wWVp02UAP2rRU1YW5NQTiKMU4ltzmE9O0aQJaTo+kKs9dL+SUaE9YmgSWULLvj4mPRW4y+m5SbCVWQ/WyqsHrMTjsJiIGIglWMxeCQDoxiDxET9QvG+ms1hJdvp+CI6C+mt0nbM/sjo6wvVkal63omb8hJFf3Uv8AQmGetbOMvo2ZZkSiS3ycsX/YTzvik3paWksHWXILXjCj37AcIpLQs098OxK2Ez3ueO6zndHnz0vM+ggJGaqkjWBccYElU5SnMxTF6C6/AGg84pdVpj3XZTsNrq4tpmN+HWFvzekEJcKUBQlqOwfB3NQe+F9H6YRMmBNlRQ5KlN2SiW61hjfaQkhqfOjz/SCCmWpSQ66EqJtKarka7rstkO9EaJOk6NNnz7ZCz1UtKqlJUkEqIPzQpExYS7Gr3KBiYZlKJqNI0xHvw/6uttgfQqjLmIF7ASMDoJMdEzLmaQQkEplhIDsLRNkNV6ZcIv6uSS8wqmKDfONL3LAfRcjOFpQnLuRZFKrodZa8s77scCSehmLzJhUTeB2R3Vw1RzhlVwxMKLrRYKRBYw1DrOjgcOARU6bIlhk2Q+CbzuFcuRHTJ85YaXLsfamEb+zwwzg0iVLR8xAB1APiL8YKkqvpzs383WNsoGLsVTV8TtD23WQwbu/aEA9FBRKpq1KJFUpdKWBJanaIBNK5Q7o+jy0HsISk6hXzgIVc55b384WM19dO/PL4xcGRgFwFxLrxxOtNdb3R3Wc86xCYUWPdva/DVuwixUedvtguJ3ygdOaSUoTZVZdaQe2ZZULKjZExIeWSQO1S4hw8ISPSGxKr2imWtQK1i0pSJpl2LQovILF9DjGmtKVOkgKBzAIuyN9ztrivVpIT2UsmgdKWGxxTLkCHcVjagiCFmTunpnyE02UoUmcqwFqNo/JJl2mTXtTLqioN4gkj0mUolNmUlSFEKKphCSAEHslqq+UuOWummUAhikFLFgUi4tRmxy1QLqkhmSgMxHZTS4BqZXNsgup5YH2QeienlTptky7AIUUkqSSyVWTaSC4NcmDEQnp3T8xWjzCiygqlqUghZtoAUlJEwAdhfao2IOTxrISkEqCUgk1ISAVV+kcThfi8QEByyUi1f2R2mz+sWzguJZUTMJPpaer9oCQVWRJdk6QqQxtqDuPn0GNRfjANP9LDKUQlKVpClIBKy5WhKlFyRUOkpetWjRmSELqtKFtdaSFsL/pPwER1KPqS3LE9kVZm2mtOWLikKw9wkp/SOkftKZY6t+slCyFKANrRtIKgo2XKbaART6IhmfpnW6NJmM1tWjqb8SkGGaOCwtZtWji9sHPHW8JdKvYQBQCZKbD/ADEtRqDDfqgDcVKnUvVGiPcLzvpof3X8/giOgPpokkScP3ms/QzETFwhe4Qm9Ek2pUu0SpkIZyWFBQQ0hAFwaM3RJvySL6JHckc8NUGkqT9NzleBzSPKZTdWfDnL0LXUo+F0xVp0ZJ9wAOLsSmV6Qka9lYlKlqZktVnVkcWvhiWhIuDbMXbLd47LomDbQ14Vba55p3tsdNunFZav4/bKxhpDRuH3K1fQpaZWlJtEKWspSgkUFoTSuyL0qsyx2rmKheRGn6Z6ZZ0rqh80hOkHJ2VJYtgLCFDJlZhsDRJyROlFVthMS4QooX2gUJCVBSW7S2e0AzuWNVNM0SeicmZOWtYnpmiUJi7a0JlzC6FFywAUn6Sq2q4npYwYtUss59jL5JIkGTJP5K0P2pw1MsX27RfANp7s8L8vZrgVsZc0zuZuXiBPpXw8ecNkSugLw2vnSnBNHc3E13jOKHSicQ1Mc6YYateyFirGr39z4a4sVkUrj3VwyPlCuhMPJTCSDexLPechTxEcrSWxu5HebtdcYXM3WR33X7sNzRXrb3wHdR+F8AaCi8U2Vvr3vzlviCpsqb3YvicQRC9rjv1F6Y1fgc4i25uxpi2quvxgACA9OCYMDi3H2OKbDsiFTjryvwvwO3hvhUTaYNXDA7eaaxHGa9XrV+FTvAfeYLoReKaSvH2uaVpqr3CJE4DDF83F3u2g31dK1t59ory0XChqZ88iruoOEBaEF6ZTMLD2b2Pc/EZtxmbXanBvE8mFTM1j3hx3P4xBWOcC3v8ADKC6E76am6QEguacSztheWc7jCy+lD9EcTswGyM7SpzTFPcfmmhoHoOBHCIGkDv8/LwjzLRXe111oga1qvCPDLNaqYqVHydmYj7nWnFaZMP0iPw08z3wvOqZbkn5SXeT9ca4GvSGz7tcD611Sw5/eI2UUAcLoppue54k+60j/DrNRpOLGAEA46To1nFA9M0sJW2Z/ZHRX01uk1b5+X2NWqOj1rq8KEpo6+wn8I8BB0zw1eO+prjQcmqeizOwnYPCIVHlluK2bw19INIkRoWzo2lH5vjhiz74bTNL13bWN+vtPGJoqyDjGkqc/Ofwjsa4vaJXy/xewtsdqdTb+kgEbgfb6EH6Qjzimyp2ICS+HZYvXd47Yf6VDfs9qauYsS1LmWiLCFzSFKShIAMvtJYi4l2bq1AYc8lSpYSsywVotzGcoTbDrSMSPnNfSKaJITLtBJtOaqL9ohxa7Rdj85jngYtFSGk+/wCSuZlRrKLmTN46NUfnJaXX31w439zc0jlLo+zGvPOxTrONIuNIJNSwpg8VlxC48JwTPWV497Ob7/OOUq/w1ufNt4yhYTRe9eTjfnEdawu311P4d8F8owTYnCpx8+THKWbhTDBsR4GFhO8W3O/tiDO43NlgIMoUsE2ZmZzvOB1ah7YjrG3uc7/gDCom15x90cmZTCuV+R8YeUKcBMpm3Yt5BudQi9rbQDu3XUHIMJ9dz33tnE9aNtMTlh3CuuFlMEiAmUzm4jikV21iRMFL6U2h6463hTrxVmzF2UT15zzxwvyz90PKFPBNCaQz4t5e14kTaitfMO+upPFoU61/jwwies1fFny2cmDKFEBMKUFAA3Uvuxyxq8LK0QG4kewsaNfr1RPXPsrsaJt63bdm1/HfCLp0pj0m8DBCD+yKGOV74g+w73EVRIUJkt7usl96rjzhxN1wbaOfZzWITMFqX/FR+oRANbMwvUs/iFqLww1HEEwQccDp0pf00NJO2Z/ZERPpoaSdsz+yOjo+q9xZOjnsp2DwiQaQjK6QSAAQbm4DbqgnrBLXHgPOOO4Z0LUNtVK6PUNCfkjtDU8O9bfGRJ6UQHopzqHnBPW6MlcB5xawECFg/wD0Dqlptc0myAAJ1+/3Wja552QS1GX63RkrgPOO9cIyVwHnE2turwfL2jYK0bfPOyLiZGV63RkrgPOJ9boyVwHnCa1Hl7RslaVvn4RYTDyYyvXCMlcB5x3rhGSuA84ABKPL2jYK1DM5rnEpXzWMr1wjJXAecSOmEZK4DzhRjuT8vaNgrTMzbSJEzmkZXrlH2uA844dLoyVwHnBGOCPL19grUMyJ6x84yz0yjJXAecR64R9rgPOAiCjy9o2StULjus551RlnplGSuA84j1yj7XAecMgBGQrn/ArW63loi3q8cuTGX65R9rgPOO9co+1wH/KC6jIV9grUC9nCO63Zw551xl+uUfa4D/lHDppGSuA84UBHl6+wVq2otKV8pL/iI/UPKMn12j7XAecE0PpVJmygApzMReAB84C8HOGBC6KFGsKrSWnSOq0PTQ0k/wC5/ZER9ER/8XI0hCVaVMXavSmSUhKQQHDqQVLNL6DICOiyCtSv/9k="/>
          <p:cNvSpPr>
            <a:spLocks noChangeAspect="1" noChangeArrowheads="1"/>
          </p:cNvSpPr>
          <p:nvPr/>
        </p:nvSpPr>
        <p:spPr bwMode="auto">
          <a:xfrm>
            <a:off x="155575" y="-936625"/>
            <a:ext cx="1876425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724400" y="1447800"/>
            <a:ext cx="5334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2133600"/>
            <a:ext cx="17526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Forces_Attrctn1_sx6434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429000"/>
            <a:ext cx="5493804" cy="1066800"/>
          </a:xfrm>
          <a:prstGeom prst="rect">
            <a:avLst/>
          </a:prstGeom>
          <a:noFill/>
        </p:spPr>
      </p:pic>
      <p:pic>
        <p:nvPicPr>
          <p:cNvPr id="13" name="Picture 7" descr="Forces_Attrctn2_sx6434b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4495800"/>
            <a:ext cx="5694467" cy="1219200"/>
          </a:xfrm>
          <a:prstGeom prst="rect">
            <a:avLst/>
          </a:prstGeom>
          <a:noFill/>
        </p:spPr>
      </p:pic>
      <p:pic>
        <p:nvPicPr>
          <p:cNvPr id="15" name="Picture 8" descr="Forces_Attrctn3_sx6434b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5796742"/>
            <a:ext cx="6248400" cy="1061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800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4) Tensional elastic force </a:t>
            </a:r>
            <a:r>
              <a:rPr lang="en-US" dirty="0" smtClean="0">
                <a:latin typeface="Comic Sans MS" pitchFamily="66" charset="0"/>
              </a:rPr>
              <a:t> 	pulling apart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u2l4a1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4038600" cy="196294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124200" y="2438400"/>
            <a:ext cx="457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tJ27iKlfz-c0grtXwcaI9B8SUCusPKTVQ5hmk3l5tfqBS6-C2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133975"/>
            <a:ext cx="2888110" cy="172402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105400" cy="5148072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5) </a:t>
            </a:r>
            <a:r>
              <a:rPr lang="en-US" sz="3200" b="1" dirty="0" err="1" smtClean="0">
                <a:latin typeface="Comic Sans MS" pitchFamily="66" charset="0"/>
              </a:rPr>
              <a:t>Compressional</a:t>
            </a:r>
            <a:r>
              <a:rPr lang="en-US" sz="3200" b="1" dirty="0" smtClean="0">
                <a:latin typeface="Comic Sans MS" pitchFamily="66" charset="0"/>
              </a:rPr>
              <a:t> elastic force </a:t>
            </a:r>
            <a:r>
              <a:rPr lang="en-US" sz="3200" dirty="0" smtClean="0">
                <a:latin typeface="Comic Sans MS" pitchFamily="66" charset="0"/>
              </a:rPr>
              <a:t> pushing together 	example: squeezing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6) Normal force</a:t>
            </a:r>
            <a:r>
              <a:rPr lang="en-US" sz="3200" dirty="0" smtClean="0">
                <a:latin typeface="Comic Sans MS" pitchFamily="66" charset="0"/>
              </a:rPr>
              <a:t> –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perpendicular 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   to surface</a:t>
            </a:r>
          </a:p>
          <a:p>
            <a:pPr lvl="1"/>
            <a:r>
              <a:rPr lang="en-US" sz="3200" dirty="0" smtClean="0">
                <a:latin typeface="Comic Sans MS" pitchFamily="66" charset="0"/>
              </a:rPr>
              <a:t>Example: rock climbers know this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67400" y="533400"/>
            <a:ext cx="2714625" cy="1685925"/>
          </a:xfrm>
          <a:prstGeom prst="rect">
            <a:avLst/>
          </a:prstGeom>
        </p:spPr>
      </p:pic>
      <p:pic>
        <p:nvPicPr>
          <p:cNvPr id="6" name="Picture 5" descr="imag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2438400"/>
            <a:ext cx="2595563" cy="1749390"/>
          </a:xfrm>
          <a:prstGeom prst="rect">
            <a:avLst/>
          </a:prstGeom>
        </p:spPr>
      </p:pic>
      <p:pic>
        <p:nvPicPr>
          <p:cNvPr id="8" name="Picture 2" descr="https://encrypted-tbn3.gstatic.com/images?q=tbn:ANd9GcQ9gPXs4oOXRaNqVZf8Pz5brzpVymQGhu1o7pCMM2zGdamO8GlY0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4680857"/>
            <a:ext cx="1905000" cy="2177143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3581400" y="43434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3657600"/>
            <a:ext cx="0" cy="685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11110_alcatrezcany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038600" cy="4038600"/>
          </a:xfrm>
        </p:spPr>
      </p:pic>
      <p:pic>
        <p:nvPicPr>
          <p:cNvPr id="5" name="Content Placeholder 4" descr="FBD_example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743200"/>
            <a:ext cx="4419600" cy="267923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127 hours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43200" y="3352800"/>
            <a:ext cx="1676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05800" y="38100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600" y="22860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7 ) Friction </a:t>
            </a:r>
            <a:r>
              <a:rPr lang="en-US" dirty="0" smtClean="0">
                <a:latin typeface="Comic Sans MS" pitchFamily="66" charset="0"/>
              </a:rPr>
              <a:t>– force exerted when two surfaces rub against each other (direction opposite to direction of movement)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ex: 	a) sliding  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b) rolling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      c) static  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d) fluid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otion_friction1_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685800"/>
            <a:ext cx="3124200" cy="3124200"/>
          </a:xfrm>
          <a:prstGeom prst="rect">
            <a:avLst/>
          </a:prstGeom>
        </p:spPr>
      </p:pic>
      <p:pic>
        <p:nvPicPr>
          <p:cNvPr id="7" name="Picture 6" descr="Rolling-Fri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3879" y="4191000"/>
            <a:ext cx="2930121" cy="2209800"/>
          </a:xfrm>
          <a:prstGeom prst="rect">
            <a:avLst/>
          </a:prstGeom>
        </p:spPr>
      </p:pic>
      <p:pic>
        <p:nvPicPr>
          <p:cNvPr id="8" name="Picture 7" descr="Woman pushing Bo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4495800"/>
            <a:ext cx="2667000" cy="2550870"/>
          </a:xfrm>
          <a:prstGeom prst="rect">
            <a:avLst/>
          </a:prstGeom>
        </p:spPr>
      </p:pic>
      <p:pic>
        <p:nvPicPr>
          <p:cNvPr id="9" name="Picture 8" descr="michael-phelp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334000"/>
            <a:ext cx="2369781" cy="1371600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endCxn id="5" idx="1"/>
          </p:cNvCxnSpPr>
          <p:nvPr/>
        </p:nvCxnSpPr>
        <p:spPr>
          <a:xfrm flipV="1">
            <a:off x="3124200" y="2247900"/>
            <a:ext cx="1981200" cy="876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4200" y="3657600"/>
            <a:ext cx="30480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48000" y="4267200"/>
            <a:ext cx="9144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28800" y="4724400"/>
            <a:ext cx="685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343400" cy="4767072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8) Forces used for Flight: 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		a) Thrust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		b) Drag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		c) Lift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		d) Gravity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		example = airplane flying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2133600"/>
            <a:ext cx="4824727" cy="3228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948</TotalTime>
  <Words>382</Words>
  <Application>Microsoft Macintosh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Forces</vt:lpstr>
      <vt:lpstr>What is a force? </vt:lpstr>
      <vt:lpstr>#2) There are four forces that hold all matter together</vt:lpstr>
      <vt:lpstr>Different types of forces</vt:lpstr>
      <vt:lpstr>PowerPoint Presentation</vt:lpstr>
      <vt:lpstr>PowerPoint Presentation</vt:lpstr>
      <vt:lpstr>127 hours</vt:lpstr>
      <vt:lpstr>PowerPoint Presentation</vt:lpstr>
      <vt:lpstr>PowerPoint Presentation</vt:lpstr>
      <vt:lpstr>9) How are forces measured?</vt:lpstr>
      <vt:lpstr>10) Balanced forces</vt:lpstr>
      <vt:lpstr>Balanced force while moving</vt:lpstr>
      <vt:lpstr>PowerPoint Presentation</vt:lpstr>
      <vt:lpstr>NET Force</vt:lpstr>
      <vt:lpstr>13) Examples #1 - forces</vt:lpstr>
      <vt:lpstr>14) Example #2  Answer the following questions  according to your worksheet </vt:lpstr>
      <vt:lpstr>Which forces are present in theses pictures?</vt:lpstr>
      <vt:lpstr>PowerPoint Presentation</vt:lpstr>
      <vt:lpstr>Can you guess the forces?</vt:lpstr>
      <vt:lpstr>15) Fulcrum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Inge</dc:creator>
  <cp:lastModifiedBy>User</cp:lastModifiedBy>
  <cp:revision>133</cp:revision>
  <dcterms:created xsi:type="dcterms:W3CDTF">2008-01-27T23:06:25Z</dcterms:created>
  <dcterms:modified xsi:type="dcterms:W3CDTF">2016-12-16T20:30:14Z</dcterms:modified>
</cp:coreProperties>
</file>