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256" r:id="rId2"/>
    <p:sldId id="279" r:id="rId3"/>
    <p:sldId id="281" r:id="rId4"/>
    <p:sldId id="280" r:id="rId5"/>
    <p:sldId id="287" r:id="rId6"/>
    <p:sldId id="288" r:id="rId7"/>
    <p:sldId id="266" r:id="rId8"/>
    <p:sldId id="267" r:id="rId9"/>
    <p:sldId id="269" r:id="rId10"/>
    <p:sldId id="268" r:id="rId11"/>
    <p:sldId id="270" r:id="rId12"/>
    <p:sldId id="271" r:id="rId13"/>
    <p:sldId id="272" r:id="rId14"/>
    <p:sldId id="273" r:id="rId15"/>
    <p:sldId id="301" r:id="rId16"/>
    <p:sldId id="274" r:id="rId17"/>
    <p:sldId id="275" r:id="rId18"/>
    <p:sldId id="276" r:id="rId19"/>
    <p:sldId id="302" r:id="rId20"/>
    <p:sldId id="304" r:id="rId21"/>
    <p:sldId id="277" r:id="rId22"/>
    <p:sldId id="278" r:id="rId23"/>
    <p:sldId id="307" r:id="rId24"/>
    <p:sldId id="310" r:id="rId25"/>
    <p:sldId id="311" r:id="rId26"/>
    <p:sldId id="260" r:id="rId27"/>
    <p:sldId id="265" r:id="rId28"/>
    <p:sldId id="283" r:id="rId29"/>
    <p:sldId id="286" r:id="rId30"/>
    <p:sldId id="284" r:id="rId31"/>
    <p:sldId id="285" r:id="rId32"/>
    <p:sldId id="289" r:id="rId33"/>
    <p:sldId id="291" r:id="rId34"/>
    <p:sldId id="290" r:id="rId35"/>
    <p:sldId id="292" r:id="rId36"/>
    <p:sldId id="298" r:id="rId37"/>
    <p:sldId id="300"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FFFF00"/>
    <a:srgbClr val="400080"/>
    <a:srgbClr val="008040"/>
    <a:srgbClr val="66FFFF"/>
    <a:srgbClr val="CC0099"/>
    <a:srgbClr val="7BEB15"/>
    <a:srgbClr val="00FF00"/>
    <a:srgbClr val="66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3" d="100"/>
          <a:sy n="63" d="100"/>
        </p:scale>
        <p:origin x="-104"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98FD56F-5185-4C16-8770-8E54888CC5B3}" type="slidenum">
              <a:rPr lang="en-US"/>
              <a:pPr/>
              <a:t>‹#›</a:t>
            </a:fld>
            <a:endParaRPr lang="en-US" dirty="0"/>
          </a:p>
        </p:txBody>
      </p:sp>
    </p:spTree>
    <p:extLst>
      <p:ext uri="{BB962C8B-B14F-4D97-AF65-F5344CB8AC3E}">
        <p14:creationId xmlns:p14="http://schemas.microsoft.com/office/powerpoint/2010/main" val="27661831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1969F-AC26-4422-AC7F-10F3EA715886}"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CBF66-0427-4568-9F9A-BAC40B218EAC}" type="slidenum">
              <a:rPr lang="en-US"/>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BAD7A-BD29-408F-B203-3004C761444C}" type="slidenum">
              <a:rPr lang="en-US"/>
              <a:pPr/>
              <a:t>27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0D74226-7F0A-4602-8BDD-CF3BC6165AB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849A086-9BEC-4B5D-B4F0-0C189B978BC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1C6BFE1-591F-43D1-A44B-43CD78FEEAEC}"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0F9478C-F891-42F9-B62C-2FB658777D3E}"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1237E1-AA3F-44AE-A352-A6BB05FAC00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8264554-6140-4E66-BB97-8423EA61F33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5051689-9EF0-43F9-8C2A-BA855C0A5F5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7EB5E6B-DD61-4B07-8650-54AFF23481C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B1A77FB-B93D-4205-9775-3DDA8B316DD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DF0BBB8-7B02-4D8C-8733-161D3D0F84B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685E10D-D060-4536-96A7-B38D90CC94B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0968E50-4BA4-4558-98E0-E28EF943C2BF}"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1DD4CFF-1ECC-4970-932A-44F1DC1F672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439CAE6F-BC06-49BF-881F-7979077E6E8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wZb2mqId0A" TargetMode="External"/><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hyperlink" Target="https://www.youtube.com/watch?v=RMINSD7MmT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74mhQyuyELQ" TargetMode="External"/><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hyperlink" Target="https://www.youtube.com/watch?v=JdqZyACCYZc&amp;index=24&amp;list=PL1BDF30E15B981D3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505200"/>
            <a:ext cx="8991600" cy="2286000"/>
          </a:xfrm>
        </p:spPr>
        <p:txBody>
          <a:bodyPr/>
          <a:lstStyle/>
          <a:p>
            <a:r>
              <a:rPr lang="en-US" sz="4000" dirty="0" smtClean="0">
                <a:solidFill>
                  <a:srgbClr val="000090"/>
                </a:solidFill>
              </a:rPr>
              <a:t>SPACE RACE and U.S. Space Travels</a:t>
            </a:r>
            <a:br>
              <a:rPr lang="en-US" sz="4000" dirty="0" smtClean="0">
                <a:solidFill>
                  <a:srgbClr val="000090"/>
                </a:solidFill>
              </a:rPr>
            </a:br>
            <a:r>
              <a:rPr lang="en-US" sz="3200" dirty="0" smtClean="0">
                <a:solidFill>
                  <a:srgbClr val="000090"/>
                </a:solidFill>
              </a:rPr>
              <a:t>*only write the underlined parts</a:t>
            </a:r>
            <a:endParaRPr lang="en-US" sz="4000" dirty="0">
              <a:solidFill>
                <a:srgbClr val="000090"/>
              </a:solidFill>
            </a:endParaRPr>
          </a:p>
        </p:txBody>
      </p:sp>
      <p:sp>
        <p:nvSpPr>
          <p:cNvPr id="2051" name="Rectangle 3"/>
          <p:cNvSpPr>
            <a:spLocks noGrp="1" noChangeArrowheads="1"/>
          </p:cNvSpPr>
          <p:nvPr>
            <p:ph type="subTitle" idx="1"/>
          </p:nvPr>
        </p:nvSpPr>
        <p:spPr>
          <a:xfrm>
            <a:off x="-381000" y="5791200"/>
            <a:ext cx="6400800" cy="990600"/>
          </a:xfrm>
        </p:spPr>
        <p:txBody>
          <a:bodyPr/>
          <a:lstStyle/>
          <a:p>
            <a:r>
              <a:rPr lang="en-US" dirty="0" smtClean="0">
                <a:latin typeface="New York" pitchFamily="1" charset="0"/>
              </a:rPr>
              <a:t>By Ms Toal</a:t>
            </a:r>
            <a:endParaRPr lang="en-US" dirty="0"/>
          </a:p>
        </p:txBody>
      </p:sp>
    </p:spTree>
  </p:cSld>
  <p:clrMapOvr>
    <a:masterClrMapping/>
  </p:clrMapOvr>
  <p:transition xmlns:p14="http://schemas.microsoft.com/office/powerpoint/2010/main" spd="slow">
    <p:checke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randombar(horizontal)">
                                      <p:cBhvr>
                                        <p:cTn id="1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u="sng" dirty="0" smtClean="0"/>
              <a:t>1958</a:t>
            </a:r>
            <a:endParaRPr lang="en-US" u="sng" dirty="0"/>
          </a:p>
        </p:txBody>
      </p:sp>
      <p:sp>
        <p:nvSpPr>
          <p:cNvPr id="3" name="Content Placeholder 2"/>
          <p:cNvSpPr>
            <a:spLocks noGrp="1"/>
          </p:cNvSpPr>
          <p:nvPr>
            <p:ph idx="1"/>
          </p:nvPr>
        </p:nvSpPr>
        <p:spPr>
          <a:xfrm>
            <a:off x="762000" y="1143000"/>
            <a:ext cx="7772400" cy="3200400"/>
          </a:xfrm>
        </p:spPr>
        <p:txBody>
          <a:bodyPr/>
          <a:lstStyle/>
          <a:p>
            <a:r>
              <a:rPr lang="en-US" u="sng" dirty="0" smtClean="0"/>
              <a:t>The United States launches its first satellite, Explorer I.</a:t>
            </a:r>
          </a:p>
          <a:p>
            <a:r>
              <a:rPr lang="en-US" dirty="0" smtClean="0"/>
              <a:t>The National Aeronautics and Space Administration </a:t>
            </a:r>
            <a:r>
              <a:rPr lang="en-US" u="sng" dirty="0" smtClean="0"/>
              <a:t>(NASA) is formed </a:t>
            </a:r>
            <a:r>
              <a:rPr lang="en-US" dirty="0" smtClean="0"/>
              <a:t>in the United States. NASA is the federal agency devoted to exploring space. </a:t>
            </a:r>
            <a:endParaRPr lang="en-US" dirty="0"/>
          </a:p>
        </p:txBody>
      </p:sp>
      <p:pic>
        <p:nvPicPr>
          <p:cNvPr id="4" name="Picture 3"/>
          <p:cNvPicPr>
            <a:picLocks noChangeAspect="1"/>
          </p:cNvPicPr>
          <p:nvPr/>
        </p:nvPicPr>
        <p:blipFill>
          <a:blip r:embed="rId2" cstate="print"/>
          <a:stretch>
            <a:fillRect/>
          </a:stretch>
        </p:blipFill>
        <p:spPr>
          <a:xfrm>
            <a:off x="4943" y="4343400"/>
            <a:ext cx="3390900" cy="2400300"/>
          </a:xfrm>
          <a:prstGeom prst="rect">
            <a:avLst/>
          </a:prstGeom>
        </p:spPr>
      </p:pic>
      <p:pic>
        <p:nvPicPr>
          <p:cNvPr id="5" name="Picture 4"/>
          <p:cNvPicPr>
            <a:picLocks noChangeAspect="1"/>
          </p:cNvPicPr>
          <p:nvPr/>
        </p:nvPicPr>
        <p:blipFill>
          <a:blip r:embed="rId3" cstate="print"/>
          <a:stretch>
            <a:fillRect/>
          </a:stretch>
        </p:blipFill>
        <p:spPr>
          <a:xfrm>
            <a:off x="7010400" y="4205806"/>
            <a:ext cx="2095934" cy="2664680"/>
          </a:xfrm>
          <a:prstGeom prst="rect">
            <a:avLst/>
          </a:prstGeom>
        </p:spPr>
      </p:pic>
      <p:pic>
        <p:nvPicPr>
          <p:cNvPr id="6" name="Picture 5"/>
          <p:cNvPicPr>
            <a:picLocks noChangeAspect="1"/>
          </p:cNvPicPr>
          <p:nvPr/>
        </p:nvPicPr>
        <p:blipFill>
          <a:blip r:embed="rId4" cstate="print"/>
          <a:stretch>
            <a:fillRect/>
          </a:stretch>
        </p:blipFill>
        <p:spPr>
          <a:xfrm>
            <a:off x="3657600" y="4495800"/>
            <a:ext cx="2952750" cy="2362200"/>
          </a:xfrm>
          <a:prstGeom prst="rect">
            <a:avLst/>
          </a:prstGeom>
        </p:spPr>
      </p:pic>
      <p:pic>
        <p:nvPicPr>
          <p:cNvPr id="7" name="Picture 6"/>
          <p:cNvPicPr>
            <a:picLocks noChangeAspect="1"/>
          </p:cNvPicPr>
          <p:nvPr/>
        </p:nvPicPr>
        <p:blipFill>
          <a:blip r:embed="rId5" cstate="print"/>
          <a:stretch>
            <a:fillRect/>
          </a:stretch>
        </p:blipFill>
        <p:spPr>
          <a:xfrm>
            <a:off x="7827072" y="3133"/>
            <a:ext cx="1334716" cy="11398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1959</a:t>
            </a:r>
            <a:endParaRPr lang="en-US" u="sng" dirty="0"/>
          </a:p>
        </p:txBody>
      </p:sp>
      <p:sp>
        <p:nvSpPr>
          <p:cNvPr id="3" name="Content Placeholder 2"/>
          <p:cNvSpPr>
            <a:spLocks noGrp="1"/>
          </p:cNvSpPr>
          <p:nvPr>
            <p:ph idx="1"/>
          </p:nvPr>
        </p:nvSpPr>
        <p:spPr/>
        <p:txBody>
          <a:bodyPr/>
          <a:lstStyle/>
          <a:p>
            <a:r>
              <a:rPr lang="en-US" u="sng" dirty="0" smtClean="0"/>
              <a:t>The Soviet Union launches Luna 2</a:t>
            </a:r>
            <a:r>
              <a:rPr lang="en-US" dirty="0" smtClean="0"/>
              <a:t>. This is the first space probe to hit the moon. </a:t>
            </a:r>
            <a:endParaRPr lang="en-US" dirty="0"/>
          </a:p>
        </p:txBody>
      </p:sp>
      <p:pic>
        <p:nvPicPr>
          <p:cNvPr id="4" name="Picture 3"/>
          <p:cNvPicPr>
            <a:picLocks noChangeAspect="1"/>
          </p:cNvPicPr>
          <p:nvPr/>
        </p:nvPicPr>
        <p:blipFill>
          <a:blip r:embed="rId2" cstate="print"/>
          <a:stretch>
            <a:fillRect/>
          </a:stretch>
        </p:blipFill>
        <p:spPr>
          <a:xfrm>
            <a:off x="381000" y="3810000"/>
            <a:ext cx="2984500" cy="2730500"/>
          </a:xfrm>
          <a:prstGeom prst="rect">
            <a:avLst/>
          </a:prstGeom>
        </p:spPr>
      </p:pic>
      <p:pic>
        <p:nvPicPr>
          <p:cNvPr id="5" name="Picture 4"/>
          <p:cNvPicPr>
            <a:picLocks noChangeAspect="1"/>
          </p:cNvPicPr>
          <p:nvPr/>
        </p:nvPicPr>
        <p:blipFill>
          <a:blip r:embed="rId3" cstate="print"/>
          <a:stretch>
            <a:fillRect/>
          </a:stretch>
        </p:blipFill>
        <p:spPr>
          <a:xfrm>
            <a:off x="4343400" y="3962400"/>
            <a:ext cx="3810000" cy="213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1961</a:t>
            </a:r>
            <a:endParaRPr lang="en-US" dirty="0">
              <a:solidFill>
                <a:schemeClr val="bg1"/>
              </a:solidFill>
            </a:endParaRPr>
          </a:p>
        </p:txBody>
      </p:sp>
      <p:sp>
        <p:nvSpPr>
          <p:cNvPr id="3" name="Content Placeholder 2"/>
          <p:cNvSpPr>
            <a:spLocks noGrp="1"/>
          </p:cNvSpPr>
          <p:nvPr>
            <p:ph idx="1"/>
          </p:nvPr>
        </p:nvSpPr>
        <p:spPr>
          <a:xfrm>
            <a:off x="609600" y="2709661"/>
            <a:ext cx="7772400" cy="4114800"/>
          </a:xfrm>
        </p:spPr>
        <p:txBody>
          <a:bodyPr/>
          <a:lstStyle/>
          <a:p>
            <a:r>
              <a:rPr lang="en-US" dirty="0" smtClean="0">
                <a:solidFill>
                  <a:schemeClr val="bg1"/>
                </a:solidFill>
              </a:rPr>
              <a:t>Soviet cosmonaut </a:t>
            </a:r>
            <a:r>
              <a:rPr lang="en-US" u="sng" dirty="0" smtClean="0">
                <a:solidFill>
                  <a:schemeClr val="bg1"/>
                </a:solidFill>
              </a:rPr>
              <a:t>Yuri Gagarin becomes the first person to </a:t>
            </a:r>
            <a:r>
              <a:rPr lang="en-US" b="1" u="sng" dirty="0" smtClean="0">
                <a:solidFill>
                  <a:srgbClr val="400080"/>
                </a:solidFill>
              </a:rPr>
              <a:t>orbit</a:t>
            </a:r>
            <a:r>
              <a:rPr lang="en-US" u="sng" dirty="0" smtClean="0">
                <a:solidFill>
                  <a:srgbClr val="400080"/>
                </a:solidFill>
              </a:rPr>
              <a:t> </a:t>
            </a:r>
            <a:r>
              <a:rPr lang="en-US" u="sng" dirty="0" smtClean="0">
                <a:solidFill>
                  <a:schemeClr val="bg1"/>
                </a:solidFill>
              </a:rPr>
              <a:t>the Earth. (April 12, 1961)</a:t>
            </a:r>
            <a:r>
              <a:rPr lang="en-US" dirty="0" smtClean="0">
                <a:solidFill>
                  <a:schemeClr val="bg1"/>
                </a:solidFill>
              </a:rPr>
              <a:t/>
            </a:r>
            <a:br>
              <a:rPr lang="en-US" dirty="0" smtClean="0">
                <a:solidFill>
                  <a:schemeClr val="bg1"/>
                </a:solidFill>
              </a:rPr>
            </a:br>
            <a:endParaRPr lang="en-US" dirty="0" smtClean="0">
              <a:solidFill>
                <a:schemeClr val="bg1"/>
              </a:solidFill>
            </a:endParaRPr>
          </a:p>
          <a:p>
            <a:r>
              <a:rPr lang="en-US" u="sng" dirty="0" smtClean="0">
                <a:solidFill>
                  <a:schemeClr val="bg1"/>
                </a:solidFill>
              </a:rPr>
              <a:t>Alan </a:t>
            </a:r>
            <a:r>
              <a:rPr lang="en-US" u="sng" dirty="0" err="1" smtClean="0">
                <a:solidFill>
                  <a:schemeClr val="bg1"/>
                </a:solidFill>
              </a:rPr>
              <a:t>Shepard</a:t>
            </a:r>
            <a:r>
              <a:rPr lang="en-US" u="sng" dirty="0" smtClean="0">
                <a:solidFill>
                  <a:schemeClr val="bg1"/>
                </a:solidFill>
              </a:rPr>
              <a:t>, Jr. becomes the first </a:t>
            </a:r>
            <a:r>
              <a:rPr lang="en-US" u="sng" dirty="0" smtClean="0">
                <a:solidFill>
                  <a:srgbClr val="FFFFFF"/>
                </a:solidFill>
              </a:rPr>
              <a:t>(American) astronaut </a:t>
            </a:r>
            <a:r>
              <a:rPr lang="en-US" b="1" u="sng" dirty="0" smtClean="0">
                <a:solidFill>
                  <a:srgbClr val="400080"/>
                </a:solidFill>
              </a:rPr>
              <a:t>in space</a:t>
            </a:r>
            <a:r>
              <a:rPr lang="en-US" dirty="0" smtClean="0">
                <a:solidFill>
                  <a:schemeClr val="bg1"/>
                </a:solidFill>
              </a:rPr>
              <a:t>. (May 5, 1961)</a:t>
            </a:r>
            <a:endParaRPr lang="en-US" dirty="0">
              <a:solidFill>
                <a:schemeClr val="bg1"/>
              </a:solidFill>
            </a:endParaRPr>
          </a:p>
        </p:txBody>
      </p:sp>
      <p:pic>
        <p:nvPicPr>
          <p:cNvPr id="4" name="Picture 3"/>
          <p:cNvPicPr>
            <a:picLocks noChangeAspect="1"/>
          </p:cNvPicPr>
          <p:nvPr/>
        </p:nvPicPr>
        <p:blipFill>
          <a:blip r:embed="rId2" cstate="print"/>
          <a:stretch>
            <a:fillRect/>
          </a:stretch>
        </p:blipFill>
        <p:spPr>
          <a:xfrm>
            <a:off x="533400" y="304800"/>
            <a:ext cx="1556500" cy="2040921"/>
          </a:xfrm>
          <a:prstGeom prst="rect">
            <a:avLst/>
          </a:prstGeom>
        </p:spPr>
      </p:pic>
      <p:pic>
        <p:nvPicPr>
          <p:cNvPr id="5" name="Picture 4"/>
          <p:cNvPicPr>
            <a:picLocks noChangeAspect="1"/>
          </p:cNvPicPr>
          <p:nvPr/>
        </p:nvPicPr>
        <p:blipFill>
          <a:blip r:embed="rId3" cstate="print"/>
          <a:stretch>
            <a:fillRect/>
          </a:stretch>
        </p:blipFill>
        <p:spPr>
          <a:xfrm>
            <a:off x="5791200" y="533400"/>
            <a:ext cx="3200400" cy="20699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bg1"/>
                </a:solidFill>
              </a:rPr>
              <a:t>1962</a:t>
            </a:r>
            <a:endParaRPr lang="en-US" u="sng" dirty="0">
              <a:solidFill>
                <a:schemeClr val="bg1"/>
              </a:solidFill>
            </a:endParaRPr>
          </a:p>
        </p:txBody>
      </p:sp>
      <p:sp>
        <p:nvSpPr>
          <p:cNvPr id="3" name="Content Placeholder 2"/>
          <p:cNvSpPr>
            <a:spLocks noGrp="1"/>
          </p:cNvSpPr>
          <p:nvPr>
            <p:ph idx="1"/>
          </p:nvPr>
        </p:nvSpPr>
        <p:spPr/>
        <p:txBody>
          <a:bodyPr/>
          <a:lstStyle/>
          <a:p>
            <a:r>
              <a:rPr lang="en-US" u="sng" dirty="0" smtClean="0">
                <a:solidFill>
                  <a:schemeClr val="bg1"/>
                </a:solidFill>
              </a:rPr>
              <a:t>John Glenn, Jr. becomes the first American astronaut to </a:t>
            </a:r>
            <a:r>
              <a:rPr lang="en-US" b="1" u="sng" dirty="0" smtClean="0"/>
              <a:t>orbit the Earth</a:t>
            </a:r>
            <a:r>
              <a:rPr lang="en-US" dirty="0" smtClean="0"/>
              <a:t>.</a:t>
            </a:r>
            <a:endParaRPr lang="en-US" dirty="0"/>
          </a:p>
        </p:txBody>
      </p:sp>
      <p:pic>
        <p:nvPicPr>
          <p:cNvPr id="4" name="Picture 3"/>
          <p:cNvPicPr>
            <a:picLocks noChangeAspect="1"/>
          </p:cNvPicPr>
          <p:nvPr/>
        </p:nvPicPr>
        <p:blipFill>
          <a:blip r:embed="rId2" cstate="print"/>
          <a:stretch>
            <a:fillRect/>
          </a:stretch>
        </p:blipFill>
        <p:spPr>
          <a:xfrm>
            <a:off x="228600" y="3276600"/>
            <a:ext cx="2311400" cy="3048000"/>
          </a:xfrm>
          <a:prstGeom prst="rect">
            <a:avLst/>
          </a:prstGeom>
        </p:spPr>
      </p:pic>
      <p:pic>
        <p:nvPicPr>
          <p:cNvPr id="5" name="Picture 4"/>
          <p:cNvPicPr>
            <a:picLocks noChangeAspect="1"/>
          </p:cNvPicPr>
          <p:nvPr/>
        </p:nvPicPr>
        <p:blipFill>
          <a:blip r:embed="rId3" cstate="print"/>
          <a:stretch>
            <a:fillRect/>
          </a:stretch>
        </p:blipFill>
        <p:spPr>
          <a:xfrm>
            <a:off x="6172200" y="3429000"/>
            <a:ext cx="2715964" cy="2705100"/>
          </a:xfrm>
          <a:prstGeom prst="rect">
            <a:avLst/>
          </a:prstGeom>
        </p:spPr>
      </p:pic>
      <p:pic>
        <p:nvPicPr>
          <p:cNvPr id="6" name="Picture 5"/>
          <p:cNvPicPr>
            <a:picLocks noChangeAspect="1"/>
          </p:cNvPicPr>
          <p:nvPr/>
        </p:nvPicPr>
        <p:blipFill>
          <a:blip r:embed="rId4" cstate="print"/>
          <a:stretch>
            <a:fillRect/>
          </a:stretch>
        </p:blipFill>
        <p:spPr>
          <a:xfrm>
            <a:off x="2895600" y="3962400"/>
            <a:ext cx="3048000" cy="2298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u="sng" dirty="0" smtClean="0"/>
              <a:t>1963</a:t>
            </a:r>
            <a:endParaRPr lang="en-US" u="sng" dirty="0"/>
          </a:p>
        </p:txBody>
      </p:sp>
      <p:sp>
        <p:nvSpPr>
          <p:cNvPr id="3" name="Content Placeholder 2"/>
          <p:cNvSpPr>
            <a:spLocks noGrp="1"/>
          </p:cNvSpPr>
          <p:nvPr>
            <p:ph idx="1"/>
          </p:nvPr>
        </p:nvSpPr>
        <p:spPr/>
        <p:txBody>
          <a:bodyPr/>
          <a:lstStyle/>
          <a:p>
            <a:r>
              <a:rPr lang="en-US" u="sng" dirty="0" smtClean="0"/>
              <a:t>The first </a:t>
            </a:r>
            <a:r>
              <a:rPr lang="en-US" b="1" u="sng" dirty="0" smtClean="0"/>
              <a:t>woman in space </a:t>
            </a:r>
            <a:r>
              <a:rPr lang="en-US" u="sng" dirty="0" smtClean="0"/>
              <a:t>is Soviet cosmonaut </a:t>
            </a:r>
            <a:r>
              <a:rPr lang="en-US" u="sng" dirty="0" err="1" smtClean="0"/>
              <a:t>Valentina</a:t>
            </a:r>
            <a:r>
              <a:rPr lang="en-US" u="sng" dirty="0" smtClean="0"/>
              <a:t> Tereshkova.</a:t>
            </a:r>
            <a:endParaRPr lang="en-US" u="sng" dirty="0"/>
          </a:p>
        </p:txBody>
      </p:sp>
      <p:pic>
        <p:nvPicPr>
          <p:cNvPr id="4" name="Picture 3"/>
          <p:cNvPicPr>
            <a:picLocks noChangeAspect="1"/>
          </p:cNvPicPr>
          <p:nvPr/>
        </p:nvPicPr>
        <p:blipFill>
          <a:blip r:embed="rId2" cstate="print"/>
          <a:stretch>
            <a:fillRect/>
          </a:stretch>
        </p:blipFill>
        <p:spPr>
          <a:xfrm>
            <a:off x="152400" y="3048000"/>
            <a:ext cx="2286000" cy="3568700"/>
          </a:xfrm>
          <a:prstGeom prst="rect">
            <a:avLst/>
          </a:prstGeom>
        </p:spPr>
      </p:pic>
      <p:pic>
        <p:nvPicPr>
          <p:cNvPr id="5" name="Picture 4"/>
          <p:cNvPicPr>
            <a:picLocks noChangeAspect="1"/>
          </p:cNvPicPr>
          <p:nvPr/>
        </p:nvPicPr>
        <p:blipFill>
          <a:blip r:embed="rId3" cstate="print"/>
          <a:stretch>
            <a:fillRect/>
          </a:stretch>
        </p:blipFill>
        <p:spPr>
          <a:xfrm>
            <a:off x="5486400" y="228600"/>
            <a:ext cx="3276600" cy="1834896"/>
          </a:xfrm>
          <a:prstGeom prst="rect">
            <a:avLst/>
          </a:prstGeom>
        </p:spPr>
      </p:pic>
      <p:pic>
        <p:nvPicPr>
          <p:cNvPr id="6" name="Picture 5"/>
          <p:cNvPicPr>
            <a:picLocks noChangeAspect="1"/>
          </p:cNvPicPr>
          <p:nvPr/>
        </p:nvPicPr>
        <p:blipFill>
          <a:blip r:embed="rId4" cstate="print"/>
          <a:stretch>
            <a:fillRect/>
          </a:stretch>
        </p:blipFill>
        <p:spPr>
          <a:xfrm>
            <a:off x="4038600" y="3657600"/>
            <a:ext cx="3949700" cy="2057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1965</a:t>
            </a:r>
            <a:endParaRPr lang="en-US" dirty="0"/>
          </a:p>
        </p:txBody>
      </p:sp>
      <p:sp>
        <p:nvSpPr>
          <p:cNvPr id="3" name="Content Placeholder 2"/>
          <p:cNvSpPr>
            <a:spLocks noGrp="1"/>
          </p:cNvSpPr>
          <p:nvPr>
            <p:ph idx="1"/>
          </p:nvPr>
        </p:nvSpPr>
        <p:spPr/>
        <p:txBody>
          <a:bodyPr/>
          <a:lstStyle/>
          <a:p>
            <a:r>
              <a:rPr lang="en-US" u="sng" dirty="0" smtClean="0"/>
              <a:t>A Russian cosmonaut completed the </a:t>
            </a:r>
            <a:r>
              <a:rPr lang="en-US" b="1" u="sng" dirty="0" smtClean="0"/>
              <a:t>first space walk</a:t>
            </a:r>
            <a:r>
              <a:rPr lang="en-US" u="sng" dirty="0" smtClean="0"/>
              <a:t>. </a:t>
            </a:r>
            <a:endParaRPr lang="en-US" u="sng" dirty="0"/>
          </a:p>
        </p:txBody>
      </p:sp>
      <p:pic>
        <p:nvPicPr>
          <p:cNvPr id="4" name="Picture 3"/>
          <p:cNvPicPr>
            <a:picLocks noChangeAspect="1"/>
          </p:cNvPicPr>
          <p:nvPr/>
        </p:nvPicPr>
        <p:blipFill>
          <a:blip r:embed="rId2" cstate="print"/>
          <a:stretch>
            <a:fillRect/>
          </a:stretch>
        </p:blipFill>
        <p:spPr>
          <a:xfrm>
            <a:off x="4038600" y="5130800"/>
            <a:ext cx="4699000" cy="1727200"/>
          </a:xfrm>
          <a:prstGeom prst="rect">
            <a:avLst/>
          </a:prstGeom>
        </p:spPr>
      </p:pic>
      <p:pic>
        <p:nvPicPr>
          <p:cNvPr id="5" name="Picture 4"/>
          <p:cNvPicPr>
            <a:picLocks noChangeAspect="1"/>
          </p:cNvPicPr>
          <p:nvPr/>
        </p:nvPicPr>
        <p:blipFill>
          <a:blip r:embed="rId3" cstate="print"/>
          <a:stretch>
            <a:fillRect/>
          </a:stretch>
        </p:blipFill>
        <p:spPr>
          <a:xfrm>
            <a:off x="5029200" y="2667000"/>
            <a:ext cx="3365500" cy="2413000"/>
          </a:xfrm>
          <a:prstGeom prst="rect">
            <a:avLst/>
          </a:prstGeom>
        </p:spPr>
      </p:pic>
      <p:pic>
        <p:nvPicPr>
          <p:cNvPr id="6" name="Picture 5"/>
          <p:cNvPicPr>
            <a:picLocks noChangeAspect="1"/>
          </p:cNvPicPr>
          <p:nvPr/>
        </p:nvPicPr>
        <p:blipFill>
          <a:blip r:embed="rId4" cstate="print"/>
          <a:stretch>
            <a:fillRect/>
          </a:stretch>
        </p:blipFill>
        <p:spPr>
          <a:xfrm>
            <a:off x="838200" y="3429000"/>
            <a:ext cx="2022314" cy="26517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1968</a:t>
            </a:r>
            <a:endParaRPr lang="en-US" u="sng" dirty="0"/>
          </a:p>
        </p:txBody>
      </p:sp>
      <p:sp>
        <p:nvSpPr>
          <p:cNvPr id="3" name="Content Placeholder 2"/>
          <p:cNvSpPr>
            <a:spLocks noGrp="1"/>
          </p:cNvSpPr>
          <p:nvPr>
            <p:ph idx="1"/>
          </p:nvPr>
        </p:nvSpPr>
        <p:spPr/>
        <p:txBody>
          <a:bodyPr/>
          <a:lstStyle/>
          <a:p>
            <a:r>
              <a:rPr lang="en-US" dirty="0" smtClean="0"/>
              <a:t>The United States launches </a:t>
            </a:r>
            <a:r>
              <a:rPr lang="en-US" u="sng" dirty="0" smtClean="0"/>
              <a:t>Apollo 8, the first manned space mission to </a:t>
            </a:r>
            <a:r>
              <a:rPr lang="en-US" b="1" u="sng" dirty="0" smtClean="0"/>
              <a:t>orbit the moon. </a:t>
            </a:r>
            <a:br>
              <a:rPr lang="en-US" b="1" u="sng" dirty="0" smtClean="0"/>
            </a:br>
            <a:endParaRPr lang="en-US" b="1" u="sng" dirty="0"/>
          </a:p>
        </p:txBody>
      </p:sp>
      <p:pic>
        <p:nvPicPr>
          <p:cNvPr id="4" name="Picture 3"/>
          <p:cNvPicPr>
            <a:picLocks noChangeAspect="1"/>
          </p:cNvPicPr>
          <p:nvPr/>
        </p:nvPicPr>
        <p:blipFill>
          <a:blip r:embed="rId2" cstate="print"/>
          <a:stretch>
            <a:fillRect/>
          </a:stretch>
        </p:blipFill>
        <p:spPr>
          <a:xfrm>
            <a:off x="685800" y="4114800"/>
            <a:ext cx="3289300" cy="2463800"/>
          </a:xfrm>
          <a:prstGeom prst="rect">
            <a:avLst/>
          </a:prstGeom>
        </p:spPr>
      </p:pic>
      <p:pic>
        <p:nvPicPr>
          <p:cNvPr id="5" name="Picture 4"/>
          <p:cNvPicPr>
            <a:picLocks noChangeAspect="1"/>
          </p:cNvPicPr>
          <p:nvPr/>
        </p:nvPicPr>
        <p:blipFill>
          <a:blip r:embed="rId3" cstate="print"/>
          <a:stretch>
            <a:fillRect/>
          </a:stretch>
        </p:blipFill>
        <p:spPr>
          <a:xfrm>
            <a:off x="6781800" y="0"/>
            <a:ext cx="2209800" cy="1891516"/>
          </a:xfrm>
          <a:prstGeom prst="rect">
            <a:avLst/>
          </a:prstGeom>
        </p:spPr>
      </p:pic>
      <p:pic>
        <p:nvPicPr>
          <p:cNvPr id="6" name="Picture 5"/>
          <p:cNvPicPr>
            <a:picLocks noChangeAspect="1"/>
          </p:cNvPicPr>
          <p:nvPr/>
        </p:nvPicPr>
        <p:blipFill>
          <a:blip r:embed="rId4" cstate="print"/>
          <a:stretch>
            <a:fillRect/>
          </a:stretch>
        </p:blipFill>
        <p:spPr>
          <a:xfrm>
            <a:off x="4953000" y="3886200"/>
            <a:ext cx="3086100" cy="264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1969</a:t>
            </a:r>
            <a:endParaRPr lang="en-US" dirty="0"/>
          </a:p>
        </p:txBody>
      </p:sp>
      <p:sp>
        <p:nvSpPr>
          <p:cNvPr id="3" name="Content Placeholder 2"/>
          <p:cNvSpPr>
            <a:spLocks noGrp="1"/>
          </p:cNvSpPr>
          <p:nvPr>
            <p:ph idx="1"/>
          </p:nvPr>
        </p:nvSpPr>
        <p:spPr>
          <a:xfrm>
            <a:off x="533400" y="1447800"/>
            <a:ext cx="7772400" cy="3276600"/>
          </a:xfrm>
        </p:spPr>
        <p:txBody>
          <a:bodyPr/>
          <a:lstStyle/>
          <a:p>
            <a:r>
              <a:rPr lang="en-US" sz="2800" u="sng" dirty="0" smtClean="0"/>
              <a:t>US = 1</a:t>
            </a:r>
            <a:r>
              <a:rPr lang="en-US" sz="2800" u="sng" baseline="30000" dirty="0" smtClean="0"/>
              <a:t>st</a:t>
            </a:r>
            <a:r>
              <a:rPr lang="en-US" sz="2800" u="sng" dirty="0" smtClean="0"/>
              <a:t> man on the moon</a:t>
            </a:r>
            <a:r>
              <a:rPr lang="en-US" sz="2800" u="sng" dirty="0" smtClean="0">
                <a:sym typeface="Wingdings" pitchFamily="2" charset="2"/>
              </a:rPr>
              <a:t></a:t>
            </a:r>
            <a:endParaRPr lang="en-US" sz="2800" u="sng" dirty="0" smtClean="0"/>
          </a:p>
          <a:p>
            <a:r>
              <a:rPr lang="en-US" sz="2800" dirty="0" smtClean="0"/>
              <a:t>U.S. astronauts </a:t>
            </a:r>
            <a:r>
              <a:rPr lang="en-US" sz="2800" u="sng" dirty="0" smtClean="0"/>
              <a:t>Neil Armstrong, Edwin "Buzz" </a:t>
            </a:r>
            <a:r>
              <a:rPr lang="en-US" sz="2800" u="sng" dirty="0" err="1" smtClean="0"/>
              <a:t>Aldrin</a:t>
            </a:r>
            <a:r>
              <a:rPr lang="en-US" sz="2800" u="sng" dirty="0" smtClean="0"/>
              <a:t> and Michael Collins</a:t>
            </a:r>
            <a:r>
              <a:rPr lang="en-US" sz="2800" dirty="0" smtClean="0"/>
              <a:t> make it to the moon. Armstrong is the first man to walk on the moon and was followed by Buzz </a:t>
            </a:r>
            <a:r>
              <a:rPr lang="en-US" sz="2800" dirty="0" err="1" smtClean="0"/>
              <a:t>Aldrin</a:t>
            </a:r>
            <a:r>
              <a:rPr lang="en-US" sz="2800" dirty="0" smtClean="0"/>
              <a:t>. </a:t>
            </a:r>
            <a:r>
              <a:rPr lang="en-US" sz="2800" dirty="0" smtClean="0">
                <a:hlinkClick r:id="rId2"/>
              </a:rPr>
              <a:t>On the moon video</a:t>
            </a:r>
            <a:endParaRPr lang="en-US" sz="2800" dirty="0" smtClean="0"/>
          </a:p>
          <a:p>
            <a:r>
              <a:rPr lang="en-US" sz="2800" smtClean="0">
                <a:hlinkClick r:id="rId3"/>
              </a:rPr>
              <a:t>lift off and landing</a:t>
            </a:r>
            <a:endParaRPr lang="en-US" sz="2800" dirty="0"/>
          </a:p>
        </p:txBody>
      </p:sp>
      <p:pic>
        <p:nvPicPr>
          <p:cNvPr id="4" name="Picture 3"/>
          <p:cNvPicPr>
            <a:picLocks noChangeAspect="1"/>
          </p:cNvPicPr>
          <p:nvPr/>
        </p:nvPicPr>
        <p:blipFill>
          <a:blip r:embed="rId4" cstate="print"/>
          <a:stretch>
            <a:fillRect/>
          </a:stretch>
        </p:blipFill>
        <p:spPr>
          <a:xfrm>
            <a:off x="33592" y="0"/>
            <a:ext cx="2362200" cy="1537979"/>
          </a:xfrm>
          <a:prstGeom prst="rect">
            <a:avLst/>
          </a:prstGeom>
        </p:spPr>
      </p:pic>
      <p:pic>
        <p:nvPicPr>
          <p:cNvPr id="5" name="Picture 4"/>
          <p:cNvPicPr>
            <a:picLocks noChangeAspect="1"/>
          </p:cNvPicPr>
          <p:nvPr/>
        </p:nvPicPr>
        <p:blipFill>
          <a:blip r:embed="rId5" cstate="print"/>
          <a:stretch>
            <a:fillRect/>
          </a:stretch>
        </p:blipFill>
        <p:spPr>
          <a:xfrm>
            <a:off x="6934200" y="0"/>
            <a:ext cx="2196920" cy="1639240"/>
          </a:xfrm>
          <a:prstGeom prst="rect">
            <a:avLst/>
          </a:prstGeom>
        </p:spPr>
      </p:pic>
      <p:pic>
        <p:nvPicPr>
          <p:cNvPr id="6" name="Picture 5"/>
          <p:cNvPicPr>
            <a:picLocks noChangeAspect="1"/>
          </p:cNvPicPr>
          <p:nvPr/>
        </p:nvPicPr>
        <p:blipFill>
          <a:blip r:embed="rId6" cstate="print"/>
          <a:stretch>
            <a:fillRect/>
          </a:stretch>
        </p:blipFill>
        <p:spPr>
          <a:xfrm>
            <a:off x="6549867" y="4267199"/>
            <a:ext cx="2603287" cy="2603287"/>
          </a:xfrm>
          <a:prstGeom prst="rect">
            <a:avLst/>
          </a:prstGeom>
        </p:spPr>
      </p:pic>
      <p:pic>
        <p:nvPicPr>
          <p:cNvPr id="7" name="Picture 6"/>
          <p:cNvPicPr>
            <a:picLocks noChangeAspect="1"/>
          </p:cNvPicPr>
          <p:nvPr/>
        </p:nvPicPr>
        <p:blipFill>
          <a:blip r:embed="rId7" cstate="print"/>
          <a:stretch>
            <a:fillRect/>
          </a:stretch>
        </p:blipFill>
        <p:spPr>
          <a:xfrm>
            <a:off x="2286000" y="4800600"/>
            <a:ext cx="2461926" cy="1638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5562600" cy="5334000"/>
          </a:xfrm>
        </p:spPr>
        <p:txBody>
          <a:bodyPr/>
          <a:lstStyle/>
          <a:p>
            <a:r>
              <a:rPr lang="en-US" dirty="0" smtClean="0">
                <a:solidFill>
                  <a:schemeClr val="bg1"/>
                </a:solidFill>
              </a:rPr>
              <a:t>By reaching the moon first, </a:t>
            </a:r>
            <a:r>
              <a:rPr lang="en-US" dirty="0" smtClean="0">
                <a:solidFill>
                  <a:srgbClr val="FF0000"/>
                </a:solidFill>
              </a:rPr>
              <a:t>the United States won the space race</a:t>
            </a:r>
            <a:r>
              <a:rPr lang="en-US" dirty="0" smtClean="0">
                <a:solidFill>
                  <a:schemeClr val="bg1"/>
                </a:solidFill>
              </a:rPr>
              <a:t>. Soviet and U.S. leaders knew that being the first country to land on the moon would be an extremely important media event. The world watched each country’s progress with great interest. </a:t>
            </a:r>
            <a:endParaRPr lang="en-US" dirty="0">
              <a:solidFill>
                <a:schemeClr val="bg1"/>
              </a:solidFill>
            </a:endParaRPr>
          </a:p>
        </p:txBody>
      </p:sp>
      <p:sp>
        <p:nvSpPr>
          <p:cNvPr id="4" name="Title 3"/>
          <p:cNvSpPr>
            <a:spLocks noGrp="1"/>
          </p:cNvSpPr>
          <p:nvPr>
            <p:ph type="title"/>
          </p:nvPr>
        </p:nvSpPr>
        <p:spPr>
          <a:xfrm>
            <a:off x="685800" y="228600"/>
            <a:ext cx="4114800" cy="1143000"/>
          </a:xfrm>
        </p:spPr>
        <p:txBody>
          <a:bodyPr/>
          <a:lstStyle/>
          <a:p>
            <a:r>
              <a:rPr lang="en-US" dirty="0" smtClean="0">
                <a:solidFill>
                  <a:schemeClr val="bg1"/>
                </a:solidFill>
              </a:rPr>
              <a:t>Who won?</a:t>
            </a:r>
            <a:endParaRPr lang="en-US" dirty="0">
              <a:solidFill>
                <a:schemeClr val="bg1"/>
              </a:solidFill>
            </a:endParaRPr>
          </a:p>
        </p:txBody>
      </p:sp>
      <p:pic>
        <p:nvPicPr>
          <p:cNvPr id="5" name="Picture 4"/>
          <p:cNvPicPr>
            <a:picLocks noChangeAspect="1"/>
          </p:cNvPicPr>
          <p:nvPr/>
        </p:nvPicPr>
        <p:blipFill>
          <a:blip r:embed="rId2" cstate="print"/>
          <a:stretch>
            <a:fillRect/>
          </a:stretch>
        </p:blipFill>
        <p:spPr>
          <a:xfrm>
            <a:off x="6553200" y="0"/>
            <a:ext cx="2425700" cy="3352800"/>
          </a:xfrm>
          <a:prstGeom prst="rect">
            <a:avLst/>
          </a:prstGeom>
        </p:spPr>
      </p:pic>
      <p:pic>
        <p:nvPicPr>
          <p:cNvPr id="6" name="Picture 5"/>
          <p:cNvPicPr>
            <a:picLocks noChangeAspect="1"/>
          </p:cNvPicPr>
          <p:nvPr/>
        </p:nvPicPr>
        <p:blipFill>
          <a:blip r:embed="rId3" cstate="print"/>
          <a:stretch>
            <a:fillRect/>
          </a:stretch>
        </p:blipFill>
        <p:spPr>
          <a:xfrm>
            <a:off x="6553200" y="2514600"/>
            <a:ext cx="2286000" cy="1803400"/>
          </a:xfrm>
          <a:prstGeom prst="rect">
            <a:avLst/>
          </a:prstGeom>
        </p:spPr>
      </p:pic>
      <p:pic>
        <p:nvPicPr>
          <p:cNvPr id="7" name="Picture 6"/>
          <p:cNvPicPr>
            <a:picLocks noChangeAspect="1"/>
          </p:cNvPicPr>
          <p:nvPr/>
        </p:nvPicPr>
        <p:blipFill>
          <a:blip r:embed="rId4" cstate="print"/>
          <a:stretch>
            <a:fillRect/>
          </a:stretch>
        </p:blipFill>
        <p:spPr>
          <a:xfrm>
            <a:off x="6858000" y="4547583"/>
            <a:ext cx="1714500"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8000">
            <a:alpha val="7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1971</a:t>
            </a:r>
            <a:endParaRPr lang="en-US" dirty="0"/>
          </a:p>
        </p:txBody>
      </p:sp>
      <p:sp>
        <p:nvSpPr>
          <p:cNvPr id="3" name="Content Placeholder 2"/>
          <p:cNvSpPr>
            <a:spLocks noGrp="1"/>
          </p:cNvSpPr>
          <p:nvPr>
            <p:ph idx="1"/>
          </p:nvPr>
        </p:nvSpPr>
        <p:spPr/>
        <p:txBody>
          <a:bodyPr/>
          <a:lstStyle/>
          <a:p>
            <a:r>
              <a:rPr lang="en-US" u="sng" dirty="0" smtClean="0"/>
              <a:t>The first space station, Salyut 1, was sent into orbit</a:t>
            </a:r>
          </a:p>
          <a:p>
            <a:r>
              <a:rPr lang="en-US" u="sng" dirty="0" smtClean="0"/>
              <a:t>MIR was launched by USSR</a:t>
            </a:r>
          </a:p>
        </p:txBody>
      </p:sp>
      <p:pic>
        <p:nvPicPr>
          <p:cNvPr id="4" name="Picture 3"/>
          <p:cNvPicPr>
            <a:picLocks noChangeAspect="1"/>
          </p:cNvPicPr>
          <p:nvPr/>
        </p:nvPicPr>
        <p:blipFill>
          <a:blip r:embed="rId2" cstate="print"/>
          <a:stretch>
            <a:fillRect/>
          </a:stretch>
        </p:blipFill>
        <p:spPr>
          <a:xfrm>
            <a:off x="6096000" y="3810000"/>
            <a:ext cx="2832100" cy="287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 in space – quick intro</a:t>
            </a:r>
            <a:endParaRPr lang="en-US" dirty="0"/>
          </a:p>
        </p:txBody>
      </p:sp>
      <p:sp>
        <p:nvSpPr>
          <p:cNvPr id="3" name="Content Placeholder 2"/>
          <p:cNvSpPr>
            <a:spLocks noGrp="1"/>
          </p:cNvSpPr>
          <p:nvPr>
            <p:ph idx="1"/>
          </p:nvPr>
        </p:nvSpPr>
        <p:spPr>
          <a:xfrm>
            <a:off x="533400" y="1600200"/>
            <a:ext cx="7772400" cy="4953000"/>
          </a:xfrm>
        </p:spPr>
        <p:txBody>
          <a:bodyPr/>
          <a:lstStyle/>
          <a:p>
            <a:r>
              <a:rPr lang="en-US" dirty="0" smtClean="0"/>
              <a:t>1940’s – fruit flies</a:t>
            </a:r>
          </a:p>
          <a:p>
            <a:r>
              <a:rPr lang="en-US" dirty="0" smtClean="0"/>
              <a:t>1950’s – first dog in orbit was LAIKA – from Russia – but it died.</a:t>
            </a:r>
          </a:p>
          <a:p>
            <a:r>
              <a:rPr lang="en-US" dirty="0" smtClean="0"/>
              <a:t>57 dogs have been sent into space</a:t>
            </a:r>
          </a:p>
          <a:p>
            <a:r>
              <a:rPr lang="en-US" dirty="0" smtClean="0"/>
              <a:t>1960 – France sent a rat and then a cat into space</a:t>
            </a:r>
          </a:p>
          <a:p>
            <a:r>
              <a:rPr lang="en-US" dirty="0" smtClean="0"/>
              <a:t>The most famous is the monkey that traveled successfully back to earth</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8040">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1973</a:t>
            </a:r>
            <a:endParaRPr lang="en-US" dirty="0"/>
          </a:p>
        </p:txBody>
      </p:sp>
      <p:sp>
        <p:nvSpPr>
          <p:cNvPr id="3" name="Content Placeholder 2"/>
          <p:cNvSpPr>
            <a:spLocks noGrp="1"/>
          </p:cNvSpPr>
          <p:nvPr>
            <p:ph idx="1"/>
          </p:nvPr>
        </p:nvSpPr>
        <p:spPr>
          <a:xfrm>
            <a:off x="685800" y="1981200"/>
            <a:ext cx="7772400" cy="1524000"/>
          </a:xfrm>
        </p:spPr>
        <p:txBody>
          <a:bodyPr/>
          <a:lstStyle/>
          <a:p>
            <a:r>
              <a:rPr lang="en-US" u="sng" dirty="0" smtClean="0"/>
              <a:t>US launches Skylab</a:t>
            </a:r>
            <a:endParaRPr lang="en-US" u="sng" dirty="0"/>
          </a:p>
        </p:txBody>
      </p:sp>
      <p:pic>
        <p:nvPicPr>
          <p:cNvPr id="4" name="Picture 3"/>
          <p:cNvPicPr>
            <a:picLocks noChangeAspect="1"/>
          </p:cNvPicPr>
          <p:nvPr/>
        </p:nvPicPr>
        <p:blipFill>
          <a:blip r:embed="rId2" cstate="print"/>
          <a:stretch>
            <a:fillRect/>
          </a:stretch>
        </p:blipFill>
        <p:spPr>
          <a:xfrm>
            <a:off x="152400" y="152400"/>
            <a:ext cx="2514600" cy="1757416"/>
          </a:xfrm>
          <a:prstGeom prst="rect">
            <a:avLst/>
          </a:prstGeom>
        </p:spPr>
      </p:pic>
      <p:pic>
        <p:nvPicPr>
          <p:cNvPr id="5" name="Picture 4"/>
          <p:cNvPicPr>
            <a:picLocks noChangeAspect="1"/>
          </p:cNvPicPr>
          <p:nvPr/>
        </p:nvPicPr>
        <p:blipFill>
          <a:blip r:embed="rId3" cstate="print"/>
          <a:stretch>
            <a:fillRect/>
          </a:stretch>
        </p:blipFill>
        <p:spPr>
          <a:xfrm>
            <a:off x="6299200" y="14924"/>
            <a:ext cx="2844800" cy="2857500"/>
          </a:xfrm>
          <a:prstGeom prst="rect">
            <a:avLst/>
          </a:prstGeom>
        </p:spPr>
      </p:pic>
      <p:pic>
        <p:nvPicPr>
          <p:cNvPr id="6" name="Picture 5"/>
          <p:cNvPicPr>
            <a:picLocks noChangeAspect="1"/>
          </p:cNvPicPr>
          <p:nvPr/>
        </p:nvPicPr>
        <p:blipFill>
          <a:blip r:embed="rId4" cstate="print"/>
          <a:stretch>
            <a:fillRect/>
          </a:stretch>
        </p:blipFill>
        <p:spPr>
          <a:xfrm>
            <a:off x="1066800" y="3095625"/>
            <a:ext cx="6019800" cy="37623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669"/>
            <a:ext cx="7772400" cy="1143000"/>
          </a:xfrm>
        </p:spPr>
        <p:txBody>
          <a:bodyPr/>
          <a:lstStyle/>
          <a:p>
            <a:r>
              <a:rPr lang="en-US" dirty="0" smtClean="0">
                <a:solidFill>
                  <a:schemeClr val="bg1"/>
                </a:solidFill>
              </a:rPr>
              <a:t>Missions</a:t>
            </a:r>
            <a:endParaRPr lang="en-US" dirty="0">
              <a:solidFill>
                <a:schemeClr val="bg1"/>
              </a:solidFill>
            </a:endParaRPr>
          </a:p>
        </p:txBody>
      </p:sp>
      <p:sp>
        <p:nvSpPr>
          <p:cNvPr id="3" name="Content Placeholder 2"/>
          <p:cNvSpPr>
            <a:spLocks noGrp="1"/>
          </p:cNvSpPr>
          <p:nvPr>
            <p:ph idx="1"/>
          </p:nvPr>
        </p:nvSpPr>
        <p:spPr>
          <a:xfrm>
            <a:off x="533400" y="1143000"/>
            <a:ext cx="6324600" cy="5715000"/>
          </a:xfrm>
        </p:spPr>
        <p:txBody>
          <a:bodyPr/>
          <a:lstStyle/>
          <a:p>
            <a:r>
              <a:rPr lang="en-US" sz="3600" b="1" dirty="0" smtClean="0">
                <a:solidFill>
                  <a:srgbClr val="0070C0"/>
                </a:solidFill>
              </a:rPr>
              <a:t>Project Mercury </a:t>
            </a:r>
            <a:r>
              <a:rPr lang="en-US" sz="3600" b="1" dirty="0" smtClean="0"/>
              <a:t>- To orbit a manned spacecraft around Earth</a:t>
            </a:r>
          </a:p>
          <a:p>
            <a:r>
              <a:rPr lang="en-US" sz="3600" b="1" dirty="0" smtClean="0">
                <a:solidFill>
                  <a:srgbClr val="0070C0"/>
                </a:solidFill>
              </a:rPr>
              <a:t>Project Gemini </a:t>
            </a:r>
            <a:r>
              <a:rPr lang="en-US" sz="3600" b="1" dirty="0" smtClean="0"/>
              <a:t>– send 2 men and equipment to space flight up to two weeks in duration and to perfect methods of entering the atmosphere and landing</a:t>
            </a:r>
          </a:p>
        </p:txBody>
      </p:sp>
      <p:pic>
        <p:nvPicPr>
          <p:cNvPr id="4" name="Picture 3"/>
          <p:cNvPicPr>
            <a:picLocks noChangeAspect="1"/>
          </p:cNvPicPr>
          <p:nvPr/>
        </p:nvPicPr>
        <p:blipFill>
          <a:blip r:embed="rId2" cstate="print"/>
          <a:stretch>
            <a:fillRect/>
          </a:stretch>
        </p:blipFill>
        <p:spPr>
          <a:xfrm>
            <a:off x="7086600" y="1219201"/>
            <a:ext cx="2057400" cy="2085078"/>
          </a:xfrm>
          <a:prstGeom prst="rect">
            <a:avLst/>
          </a:prstGeom>
        </p:spPr>
      </p:pic>
      <p:pic>
        <p:nvPicPr>
          <p:cNvPr id="5" name="Picture 4"/>
          <p:cNvPicPr>
            <a:picLocks noChangeAspect="1"/>
          </p:cNvPicPr>
          <p:nvPr/>
        </p:nvPicPr>
        <p:blipFill>
          <a:blip r:embed="rId3" cstate="print"/>
          <a:stretch>
            <a:fillRect/>
          </a:stretch>
        </p:blipFill>
        <p:spPr>
          <a:xfrm>
            <a:off x="6778319" y="4191000"/>
            <a:ext cx="2361876" cy="23724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953000" cy="1143000"/>
          </a:xfrm>
        </p:spPr>
        <p:txBody>
          <a:bodyPr/>
          <a:lstStyle/>
          <a:p>
            <a:r>
              <a:rPr lang="en-US" dirty="0" smtClean="0"/>
              <a:t>Other Missions</a:t>
            </a:r>
            <a:endParaRPr lang="en-US" dirty="0"/>
          </a:p>
        </p:txBody>
      </p:sp>
      <p:sp>
        <p:nvSpPr>
          <p:cNvPr id="3" name="Content Placeholder 2"/>
          <p:cNvSpPr>
            <a:spLocks noGrp="1"/>
          </p:cNvSpPr>
          <p:nvPr>
            <p:ph idx="1"/>
          </p:nvPr>
        </p:nvSpPr>
        <p:spPr>
          <a:xfrm>
            <a:off x="304800" y="1066800"/>
            <a:ext cx="5486400" cy="4724400"/>
          </a:xfrm>
        </p:spPr>
        <p:txBody>
          <a:bodyPr/>
          <a:lstStyle/>
          <a:p>
            <a:r>
              <a:rPr lang="en-US" dirty="0" smtClean="0">
                <a:solidFill>
                  <a:schemeClr val="bg1"/>
                </a:solidFill>
              </a:rPr>
              <a:t>Apollo Missions </a:t>
            </a:r>
            <a:r>
              <a:rPr lang="en-US" dirty="0" smtClean="0"/>
              <a:t>- to carry out a program of scientific exploration of the Moon. </a:t>
            </a:r>
          </a:p>
          <a:p>
            <a:r>
              <a:rPr lang="en-US" dirty="0" smtClean="0">
                <a:solidFill>
                  <a:schemeClr val="bg1"/>
                </a:solidFill>
              </a:rPr>
              <a:t>Space Shuttles </a:t>
            </a:r>
            <a:r>
              <a:rPr lang="en-US" dirty="0" smtClean="0"/>
              <a:t>– to work with other countries on the ISS and be able to bring back shuttles and re-use them for more launches.</a:t>
            </a:r>
          </a:p>
          <a:p>
            <a:endParaRPr lang="en-US" dirty="0"/>
          </a:p>
        </p:txBody>
      </p:sp>
      <p:sp>
        <p:nvSpPr>
          <p:cNvPr id="4" name="TextBox 3"/>
          <p:cNvSpPr txBox="1"/>
          <p:nvPr/>
        </p:nvSpPr>
        <p:spPr>
          <a:xfrm>
            <a:off x="3401417" y="1097710"/>
            <a:ext cx="184666" cy="461665"/>
          </a:xfrm>
          <a:prstGeom prst="rect">
            <a:avLst/>
          </a:prstGeom>
          <a:noFill/>
        </p:spPr>
        <p:txBody>
          <a:bodyPr wrap="none" rtlCol="0">
            <a:spAutoFit/>
          </a:bodyPr>
          <a:lstStyle/>
          <a:p>
            <a:endParaRPr lang="en-US" dirty="0"/>
          </a:p>
        </p:txBody>
      </p:sp>
      <p:sp>
        <p:nvSpPr>
          <p:cNvPr id="5" name="TextBox 4"/>
          <p:cNvSpPr txBox="1"/>
          <p:nvPr/>
        </p:nvSpPr>
        <p:spPr>
          <a:xfrm>
            <a:off x="7061170" y="774854"/>
            <a:ext cx="184666" cy="461665"/>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cstate="print"/>
          <a:stretch>
            <a:fillRect/>
          </a:stretch>
        </p:blipFill>
        <p:spPr>
          <a:xfrm>
            <a:off x="5410200" y="228600"/>
            <a:ext cx="1524000" cy="1275183"/>
          </a:xfrm>
          <a:prstGeom prst="rect">
            <a:avLst/>
          </a:prstGeom>
        </p:spPr>
      </p:pic>
      <p:sp>
        <p:nvSpPr>
          <p:cNvPr id="7" name="TextBox 6"/>
          <p:cNvSpPr txBox="1"/>
          <p:nvPr/>
        </p:nvSpPr>
        <p:spPr>
          <a:xfrm>
            <a:off x="7448673" y="968568"/>
            <a:ext cx="184666" cy="461665"/>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cstate="print"/>
          <a:stretch>
            <a:fillRect/>
          </a:stretch>
        </p:blipFill>
        <p:spPr>
          <a:xfrm>
            <a:off x="7233757" y="12950"/>
            <a:ext cx="1873366" cy="1815850"/>
          </a:xfrm>
          <a:prstGeom prst="rect">
            <a:avLst/>
          </a:prstGeom>
        </p:spPr>
      </p:pic>
      <p:pic>
        <p:nvPicPr>
          <p:cNvPr id="9" name="Picture 8"/>
          <p:cNvPicPr>
            <a:picLocks noChangeAspect="1"/>
          </p:cNvPicPr>
          <p:nvPr/>
        </p:nvPicPr>
        <p:blipFill>
          <a:blip r:embed="rId4" cstate="print"/>
          <a:stretch>
            <a:fillRect/>
          </a:stretch>
        </p:blipFill>
        <p:spPr>
          <a:xfrm>
            <a:off x="5410200" y="1752600"/>
            <a:ext cx="1727200" cy="1727200"/>
          </a:xfrm>
          <a:prstGeom prst="rect">
            <a:avLst/>
          </a:prstGeom>
        </p:spPr>
      </p:pic>
      <p:sp>
        <p:nvSpPr>
          <p:cNvPr id="10" name="TextBox 9"/>
          <p:cNvSpPr txBox="1"/>
          <p:nvPr/>
        </p:nvSpPr>
        <p:spPr>
          <a:xfrm>
            <a:off x="7857705" y="3572940"/>
            <a:ext cx="184666" cy="461665"/>
          </a:xfrm>
          <a:prstGeom prst="rect">
            <a:avLst/>
          </a:prstGeom>
          <a:noFill/>
        </p:spPr>
        <p:txBody>
          <a:bodyPr wrap="none" rtlCol="0">
            <a:spAutoFit/>
          </a:bodyPr>
          <a:lstStyle/>
          <a:p>
            <a:endParaRPr lang="en-US" dirty="0"/>
          </a:p>
        </p:txBody>
      </p:sp>
      <p:pic>
        <p:nvPicPr>
          <p:cNvPr id="11" name="Picture 10"/>
          <p:cNvPicPr>
            <a:picLocks noChangeAspect="1"/>
          </p:cNvPicPr>
          <p:nvPr/>
        </p:nvPicPr>
        <p:blipFill>
          <a:blip r:embed="rId5" cstate="print"/>
          <a:stretch>
            <a:fillRect/>
          </a:stretch>
        </p:blipFill>
        <p:spPr>
          <a:xfrm>
            <a:off x="7285662" y="2209800"/>
            <a:ext cx="1828800" cy="1828800"/>
          </a:xfrm>
          <a:prstGeom prst="rect">
            <a:avLst/>
          </a:prstGeom>
        </p:spPr>
      </p:pic>
      <p:pic>
        <p:nvPicPr>
          <p:cNvPr id="12" name="Picture 11"/>
          <p:cNvPicPr>
            <a:picLocks noChangeAspect="1"/>
          </p:cNvPicPr>
          <p:nvPr/>
        </p:nvPicPr>
        <p:blipFill>
          <a:blip r:embed="rId6" cstate="print"/>
          <a:stretch>
            <a:fillRect/>
          </a:stretch>
        </p:blipFill>
        <p:spPr>
          <a:xfrm>
            <a:off x="5562600" y="4267200"/>
            <a:ext cx="3403600" cy="2387600"/>
          </a:xfrm>
          <a:prstGeom prst="rect">
            <a:avLst/>
          </a:prstGeom>
        </p:spPr>
      </p:pic>
      <p:pic>
        <p:nvPicPr>
          <p:cNvPr id="13" name="Picture 12"/>
          <p:cNvPicPr>
            <a:picLocks noChangeAspect="1"/>
          </p:cNvPicPr>
          <p:nvPr/>
        </p:nvPicPr>
        <p:blipFill>
          <a:blip r:embed="rId7" cstate="print"/>
          <a:stretch>
            <a:fillRect/>
          </a:stretch>
        </p:blipFill>
        <p:spPr>
          <a:xfrm>
            <a:off x="3200400" y="5334001"/>
            <a:ext cx="1838794" cy="1219200"/>
          </a:xfrm>
          <a:prstGeom prst="rect">
            <a:avLst/>
          </a:prstGeom>
        </p:spPr>
      </p:pic>
      <p:pic>
        <p:nvPicPr>
          <p:cNvPr id="14" name="Picture 13"/>
          <p:cNvPicPr>
            <a:picLocks noChangeAspect="1"/>
          </p:cNvPicPr>
          <p:nvPr/>
        </p:nvPicPr>
        <p:blipFill>
          <a:blip r:embed="rId8" cstate="print"/>
          <a:stretch>
            <a:fillRect/>
          </a:stretch>
        </p:blipFill>
        <p:spPr>
          <a:xfrm>
            <a:off x="1066800" y="5334000"/>
            <a:ext cx="1037074" cy="107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66FF">
            <a:alpha val="4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4800600" cy="1143000"/>
          </a:xfrm>
        </p:spPr>
        <p:txBody>
          <a:bodyPr/>
          <a:lstStyle/>
          <a:p>
            <a:r>
              <a:rPr lang="en-US" dirty="0" smtClean="0"/>
              <a:t>Space shuttle</a:t>
            </a:r>
            <a:endParaRPr lang="en-US" dirty="0"/>
          </a:p>
        </p:txBody>
      </p:sp>
      <p:sp>
        <p:nvSpPr>
          <p:cNvPr id="3" name="Content Placeholder 2"/>
          <p:cNvSpPr>
            <a:spLocks noGrp="1"/>
          </p:cNvSpPr>
          <p:nvPr>
            <p:ph idx="1"/>
          </p:nvPr>
        </p:nvSpPr>
        <p:spPr/>
        <p:txBody>
          <a:bodyPr/>
          <a:lstStyle/>
          <a:p>
            <a:r>
              <a:rPr lang="en-US" dirty="0" smtClean="0"/>
              <a:t>First launch of space shuttle = 1981</a:t>
            </a:r>
            <a:endParaRPr lang="en-US" dirty="0"/>
          </a:p>
        </p:txBody>
      </p:sp>
      <p:pic>
        <p:nvPicPr>
          <p:cNvPr id="4" name="Picture 3"/>
          <p:cNvPicPr>
            <a:picLocks noChangeAspect="1"/>
          </p:cNvPicPr>
          <p:nvPr/>
        </p:nvPicPr>
        <p:blipFill>
          <a:blip r:embed="rId2" cstate="print"/>
          <a:stretch>
            <a:fillRect/>
          </a:stretch>
        </p:blipFill>
        <p:spPr>
          <a:xfrm>
            <a:off x="228600" y="3124200"/>
            <a:ext cx="3124200" cy="3124200"/>
          </a:xfrm>
          <a:prstGeom prst="rect">
            <a:avLst/>
          </a:prstGeom>
        </p:spPr>
      </p:pic>
      <p:sp>
        <p:nvSpPr>
          <p:cNvPr id="6" name="TextBox 5"/>
          <p:cNvSpPr txBox="1"/>
          <p:nvPr/>
        </p:nvSpPr>
        <p:spPr>
          <a:xfrm>
            <a:off x="4520871" y="4304747"/>
            <a:ext cx="184666" cy="461665"/>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cstate="print"/>
          <a:stretch>
            <a:fillRect/>
          </a:stretch>
        </p:blipFill>
        <p:spPr>
          <a:xfrm>
            <a:off x="3733800" y="3124200"/>
            <a:ext cx="2489200" cy="3276600"/>
          </a:xfrm>
          <a:prstGeom prst="rect">
            <a:avLst/>
          </a:prstGeom>
        </p:spPr>
      </p:pic>
      <p:pic>
        <p:nvPicPr>
          <p:cNvPr id="8" name="Picture 7"/>
          <p:cNvPicPr>
            <a:picLocks noChangeAspect="1"/>
          </p:cNvPicPr>
          <p:nvPr/>
        </p:nvPicPr>
        <p:blipFill>
          <a:blip r:embed="rId4" cstate="print"/>
          <a:stretch>
            <a:fillRect/>
          </a:stretch>
        </p:blipFill>
        <p:spPr>
          <a:xfrm>
            <a:off x="6477000" y="3352800"/>
            <a:ext cx="2489200" cy="3276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2362200" cy="1143000"/>
          </a:xfrm>
        </p:spPr>
        <p:txBody>
          <a:bodyPr/>
          <a:lstStyle/>
          <a:p>
            <a:r>
              <a:rPr lang="en-US" dirty="0" smtClean="0"/>
              <a:t>ISS</a:t>
            </a:r>
            <a:endParaRPr lang="en-US" dirty="0"/>
          </a:p>
        </p:txBody>
      </p:sp>
      <p:sp>
        <p:nvSpPr>
          <p:cNvPr id="3" name="Content Placeholder 2"/>
          <p:cNvSpPr>
            <a:spLocks noGrp="1"/>
          </p:cNvSpPr>
          <p:nvPr>
            <p:ph idx="1"/>
          </p:nvPr>
        </p:nvSpPr>
        <p:spPr>
          <a:xfrm>
            <a:off x="1981200" y="304800"/>
            <a:ext cx="6934200" cy="2514600"/>
          </a:xfrm>
        </p:spPr>
        <p:txBody>
          <a:bodyPr/>
          <a:lstStyle/>
          <a:p>
            <a:r>
              <a:rPr lang="en-US" dirty="0"/>
              <a:t>Orbits 250 miles up from Earth.</a:t>
            </a:r>
          </a:p>
          <a:p>
            <a:r>
              <a:rPr lang="en-US" dirty="0"/>
              <a:t>Scientific research for 16 nations</a:t>
            </a:r>
          </a:p>
          <a:p>
            <a:r>
              <a:rPr lang="en-US" dirty="0">
                <a:hlinkClick r:id="rId2"/>
              </a:rPr>
              <a:t>last shuttle to LA</a:t>
            </a:r>
            <a:endParaRPr lang="en-US" dirty="0"/>
          </a:p>
          <a:p>
            <a:r>
              <a:rPr lang="en-US" dirty="0">
                <a:hlinkClick r:id="rId3"/>
              </a:rPr>
              <a:t>fly over planet earth</a:t>
            </a:r>
            <a:endParaRPr lang="en-US" dirty="0"/>
          </a:p>
        </p:txBody>
      </p:sp>
      <p:sp>
        <p:nvSpPr>
          <p:cNvPr id="4" name="TextBox 3"/>
          <p:cNvSpPr txBox="1"/>
          <p:nvPr/>
        </p:nvSpPr>
        <p:spPr>
          <a:xfrm>
            <a:off x="559727" y="5122649"/>
            <a:ext cx="184666" cy="461665"/>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cstate="print"/>
          <a:stretch>
            <a:fillRect/>
          </a:stretch>
        </p:blipFill>
        <p:spPr>
          <a:xfrm>
            <a:off x="5715000" y="5078974"/>
            <a:ext cx="2075895" cy="1752600"/>
          </a:xfrm>
          <a:prstGeom prst="rect">
            <a:avLst/>
          </a:prstGeom>
        </p:spPr>
      </p:pic>
      <p:sp>
        <p:nvSpPr>
          <p:cNvPr id="6" name="TextBox 5"/>
          <p:cNvSpPr txBox="1"/>
          <p:nvPr/>
        </p:nvSpPr>
        <p:spPr>
          <a:xfrm>
            <a:off x="2906274" y="6155788"/>
            <a:ext cx="184666" cy="461665"/>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5" cstate="print"/>
          <a:stretch>
            <a:fillRect/>
          </a:stretch>
        </p:blipFill>
        <p:spPr>
          <a:xfrm>
            <a:off x="152400" y="4191000"/>
            <a:ext cx="3289300" cy="2476500"/>
          </a:xfrm>
          <a:prstGeom prst="rect">
            <a:avLst/>
          </a:prstGeom>
        </p:spPr>
      </p:pic>
      <p:pic>
        <p:nvPicPr>
          <p:cNvPr id="10" name="Picture 9"/>
          <p:cNvPicPr>
            <a:picLocks noChangeAspect="1"/>
          </p:cNvPicPr>
          <p:nvPr/>
        </p:nvPicPr>
        <p:blipFill>
          <a:blip r:embed="rId6" cstate="print"/>
          <a:stretch>
            <a:fillRect/>
          </a:stretch>
        </p:blipFill>
        <p:spPr>
          <a:xfrm>
            <a:off x="4038600" y="2819400"/>
            <a:ext cx="3733800" cy="218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66FF">
            <a:alpha val="1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601305" cy="1143000"/>
          </a:xfrm>
        </p:spPr>
        <p:txBody>
          <a:bodyPr/>
          <a:lstStyle/>
          <a:p>
            <a:r>
              <a:rPr lang="en-US" dirty="0" smtClean="0"/>
              <a:t>Fly to edge of space</a:t>
            </a:r>
            <a:endParaRPr lang="en-US" dirty="0"/>
          </a:p>
        </p:txBody>
      </p:sp>
      <p:sp>
        <p:nvSpPr>
          <p:cNvPr id="3" name="Content Placeholder 2"/>
          <p:cNvSpPr>
            <a:spLocks noGrp="1"/>
          </p:cNvSpPr>
          <p:nvPr>
            <p:ph idx="1"/>
          </p:nvPr>
        </p:nvSpPr>
        <p:spPr>
          <a:xfrm>
            <a:off x="5741" y="1905000"/>
            <a:ext cx="5372392" cy="4724400"/>
          </a:xfrm>
        </p:spPr>
        <p:txBody>
          <a:bodyPr/>
          <a:lstStyle/>
          <a:p>
            <a:r>
              <a:rPr lang="en-US" dirty="0" err="1" smtClean="0"/>
              <a:t>Mig</a:t>
            </a:r>
            <a:r>
              <a:rPr lang="en-US" dirty="0" smtClean="0"/>
              <a:t> -25 99.9% of atmosphere 20,000 m and higher</a:t>
            </a:r>
          </a:p>
          <a:p>
            <a:r>
              <a:rPr lang="en-US" dirty="0" smtClean="0"/>
              <a:t>F-104</a:t>
            </a:r>
          </a:p>
          <a:p>
            <a:r>
              <a:rPr lang="en-US" b="1" dirty="0" smtClean="0"/>
              <a:t>The SR-71 flies in excess of 85,000 feet (16 miles up). The curvature of the Earth has been said to be visible.  </a:t>
            </a:r>
            <a:endParaRPr lang="en-US" dirty="0"/>
          </a:p>
        </p:txBody>
      </p:sp>
      <p:pic>
        <p:nvPicPr>
          <p:cNvPr id="4" name="Picture 3"/>
          <p:cNvPicPr>
            <a:picLocks noChangeAspect="1"/>
          </p:cNvPicPr>
          <p:nvPr/>
        </p:nvPicPr>
        <p:blipFill>
          <a:blip r:embed="rId2" cstate="print"/>
          <a:stretch>
            <a:fillRect/>
          </a:stretch>
        </p:blipFill>
        <p:spPr>
          <a:xfrm>
            <a:off x="381000" y="8251"/>
            <a:ext cx="2094026" cy="1562100"/>
          </a:xfrm>
          <a:prstGeom prst="rect">
            <a:avLst/>
          </a:prstGeom>
        </p:spPr>
      </p:pic>
      <p:pic>
        <p:nvPicPr>
          <p:cNvPr id="5" name="Picture 4"/>
          <p:cNvPicPr>
            <a:picLocks noChangeAspect="1"/>
          </p:cNvPicPr>
          <p:nvPr/>
        </p:nvPicPr>
        <p:blipFill>
          <a:blip r:embed="rId3" cstate="print"/>
          <a:stretch>
            <a:fillRect/>
          </a:stretch>
        </p:blipFill>
        <p:spPr>
          <a:xfrm>
            <a:off x="5486400" y="1600200"/>
            <a:ext cx="3343275" cy="2057400"/>
          </a:xfrm>
          <a:prstGeom prst="rect">
            <a:avLst/>
          </a:prstGeom>
        </p:spPr>
      </p:pic>
      <p:sp>
        <p:nvSpPr>
          <p:cNvPr id="6" name="TextBox 5"/>
          <p:cNvSpPr txBox="1"/>
          <p:nvPr/>
        </p:nvSpPr>
        <p:spPr>
          <a:xfrm>
            <a:off x="688895" y="6521692"/>
            <a:ext cx="184666" cy="461665"/>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4" cstate="print"/>
          <a:stretch>
            <a:fillRect/>
          </a:stretch>
        </p:blipFill>
        <p:spPr>
          <a:xfrm>
            <a:off x="5486400" y="4648200"/>
            <a:ext cx="3446899" cy="152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solidFill>
                  <a:schemeClr val="bg1"/>
                </a:solidFill>
              </a:rPr>
              <a:t>Costs</a:t>
            </a:r>
          </a:p>
        </p:txBody>
      </p:sp>
      <p:sp>
        <p:nvSpPr>
          <p:cNvPr id="11267" name="Rectangle 3"/>
          <p:cNvSpPr>
            <a:spLocks noGrp="1" noChangeArrowheads="1"/>
          </p:cNvSpPr>
          <p:nvPr>
            <p:ph type="body" idx="1"/>
          </p:nvPr>
        </p:nvSpPr>
        <p:spPr/>
        <p:txBody>
          <a:bodyPr/>
          <a:lstStyle/>
          <a:p>
            <a:r>
              <a:rPr lang="en-US" dirty="0">
                <a:solidFill>
                  <a:schemeClr val="bg1"/>
                </a:solidFill>
              </a:rPr>
              <a:t>In 2005 the space shuttle program’s cost was $145 billion.</a:t>
            </a:r>
          </a:p>
          <a:p>
            <a:r>
              <a:rPr lang="en-US" dirty="0">
                <a:solidFill>
                  <a:schemeClr val="bg1"/>
                </a:solidFill>
              </a:rPr>
              <a:t>The predicted cost in 2010 is $175 billion.</a:t>
            </a:r>
          </a:p>
          <a:p>
            <a:r>
              <a:rPr lang="en-US" dirty="0">
                <a:solidFill>
                  <a:schemeClr val="bg1"/>
                </a:solidFill>
              </a:rPr>
              <a:t>The average cost per launch </a:t>
            </a:r>
            <a:r>
              <a:rPr lang="en-US" dirty="0" smtClean="0">
                <a:solidFill>
                  <a:schemeClr val="bg1"/>
                </a:solidFill>
              </a:rPr>
              <a:t>WAS </a:t>
            </a:r>
            <a:r>
              <a:rPr lang="en-US" dirty="0">
                <a:solidFill>
                  <a:schemeClr val="bg1"/>
                </a:solidFill>
              </a:rPr>
              <a:t>$1.3 </a:t>
            </a:r>
            <a:r>
              <a:rPr lang="en-US" dirty="0"/>
              <a:t>billion.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strVal val="#ppt_w*0.05"/>
                                          </p:val>
                                        </p:tav>
                                        <p:tav tm="100000">
                                          <p:val>
                                            <p:strVal val="#ppt_w"/>
                                          </p:val>
                                        </p:tav>
                                      </p:tavLst>
                                    </p:anim>
                                    <p:anim calcmode="lin" valueType="num">
                                      <p:cBhvr>
                                        <p:cTn id="8" dur="500" fill="hold"/>
                                        <p:tgtEl>
                                          <p:spTgt spid="11266"/>
                                        </p:tgtEl>
                                        <p:attrNameLst>
                                          <p:attrName>ppt_h</p:attrName>
                                        </p:attrNameLst>
                                      </p:cBhvr>
                                      <p:tavLst>
                                        <p:tav tm="0">
                                          <p:val>
                                            <p:strVal val="#ppt_h"/>
                                          </p:val>
                                        </p:tav>
                                        <p:tav tm="100000">
                                          <p:val>
                                            <p:strVal val="#ppt_h"/>
                                          </p:val>
                                        </p:tav>
                                      </p:tavLst>
                                    </p:anim>
                                    <p:anim calcmode="lin" valueType="num">
                                      <p:cBhvr>
                                        <p:cTn id="9" dur="500" fill="hold"/>
                                        <p:tgtEl>
                                          <p:spTgt spid="11266"/>
                                        </p:tgtEl>
                                        <p:attrNameLst>
                                          <p:attrName>ppt_x</p:attrName>
                                        </p:attrNameLst>
                                      </p:cBhvr>
                                      <p:tavLst>
                                        <p:tav tm="0">
                                          <p:val>
                                            <p:strVal val="#ppt_x-.2"/>
                                          </p:val>
                                        </p:tav>
                                        <p:tav tm="100000">
                                          <p:val>
                                            <p:strVal val="#ppt_x"/>
                                          </p:val>
                                        </p:tav>
                                      </p:tavLst>
                                    </p:anim>
                                    <p:anim calcmode="lin" valueType="num">
                                      <p:cBhvr>
                                        <p:cTn id="10" dur="500" fill="hold"/>
                                        <p:tgtEl>
                                          <p:spTgt spid="11266"/>
                                        </p:tgtEl>
                                        <p:attrNameLst>
                                          <p:attrName>ppt_y</p:attrName>
                                        </p:attrNameLst>
                                      </p:cBhvr>
                                      <p:tavLst>
                                        <p:tav tm="0">
                                          <p:val>
                                            <p:strVal val="#ppt_y"/>
                                          </p:val>
                                        </p:tav>
                                        <p:tav tm="100000">
                                          <p:val>
                                            <p:strVal val="#ppt_y"/>
                                          </p:val>
                                        </p:tav>
                                      </p:tavLst>
                                    </p:anim>
                                    <p:animEffect transition="in" filter="fade">
                                      <p:cBhvr>
                                        <p:cTn id="11" dur="5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 calcmode="lin" valueType="num">
                                      <p:cBhvr>
                                        <p:cTn id="16"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112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2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11267">
                                            <p:txEl>
                                              <p:pRg st="1" end="1"/>
                                            </p:txEl>
                                          </p:spTgt>
                                        </p:tgtEl>
                                        <p:attrNameLst>
                                          <p:attrName>style.visibility</p:attrName>
                                        </p:attrNameLst>
                                      </p:cBhvr>
                                      <p:to>
                                        <p:strVal val="visible"/>
                                      </p:to>
                                    </p:set>
                                    <p:anim calcmode="lin" valueType="num">
                                      <p:cBhvr>
                                        <p:cTn id="24"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112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2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11267">
                                            <p:txEl>
                                              <p:pRg st="2" end="2"/>
                                            </p:txEl>
                                          </p:spTgt>
                                        </p:tgtEl>
                                        <p:attrNameLst>
                                          <p:attrName>style.visibility</p:attrName>
                                        </p:attrNameLst>
                                      </p:cBhvr>
                                      <p:to>
                                        <p:strVal val="visible"/>
                                      </p:to>
                                    </p:set>
                                    <p:anim calcmode="lin" valueType="num">
                                      <p:cBhvr>
                                        <p:cTn id="32"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112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12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30000">
              <a:srgbClr val="0070C0"/>
            </a:gs>
            <a:gs pos="70000">
              <a:schemeClr val="accent1">
                <a:lumMod val="9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5 Shuttles</a:t>
            </a:r>
            <a:endParaRPr lang="en-US" dirty="0"/>
          </a:p>
        </p:txBody>
      </p:sp>
      <p:sp>
        <p:nvSpPr>
          <p:cNvPr id="7" name="Content Placeholder 6"/>
          <p:cNvSpPr>
            <a:spLocks noGrp="1"/>
          </p:cNvSpPr>
          <p:nvPr>
            <p:ph idx="1"/>
          </p:nvPr>
        </p:nvSpPr>
        <p:spPr>
          <a:xfrm>
            <a:off x="685800" y="1600200"/>
            <a:ext cx="7772400" cy="4876800"/>
          </a:xfrm>
        </p:spPr>
        <p:txBody>
          <a:bodyPr/>
          <a:lstStyle/>
          <a:p>
            <a:r>
              <a:rPr lang="en-US" dirty="0" smtClean="0"/>
              <a:t>Columbia – lost during re-entry 2003</a:t>
            </a:r>
          </a:p>
          <a:p>
            <a:r>
              <a:rPr lang="en-US" dirty="0" smtClean="0"/>
              <a:t>Challenger – lost 73 sec after liftoff 				1986</a:t>
            </a:r>
          </a:p>
          <a:p>
            <a:r>
              <a:rPr lang="en-US" dirty="0" smtClean="0"/>
              <a:t>Atlantis – Kennedy Space Center</a:t>
            </a:r>
          </a:p>
          <a:p>
            <a:r>
              <a:rPr lang="en-US" dirty="0" smtClean="0"/>
              <a:t>Discover - Smithsonian National Air and 			Space Museum in Virginia.</a:t>
            </a:r>
          </a:p>
          <a:p>
            <a:r>
              <a:rPr lang="en-US" dirty="0" smtClean="0"/>
              <a:t>Endeavor - Samuel </a:t>
            </a:r>
            <a:r>
              <a:rPr lang="en-US" dirty="0" err="1" smtClean="0"/>
              <a:t>Oschin</a:t>
            </a:r>
            <a:r>
              <a:rPr lang="en-US" dirty="0" smtClean="0"/>
              <a:t> Air and 				Space Center</a:t>
            </a:r>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30000">
              <a:srgbClr val="0070C0"/>
            </a:gs>
            <a:gs pos="70000">
              <a:schemeClr val="accent1">
                <a:lumMod val="9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Challenger Disaster</a:t>
            </a:r>
            <a:endParaRPr lang="en-US" u="sng" dirty="0"/>
          </a:p>
        </p:txBody>
      </p:sp>
      <p:sp>
        <p:nvSpPr>
          <p:cNvPr id="4" name="Content Placeholder 3"/>
          <p:cNvSpPr>
            <a:spLocks noGrp="1"/>
          </p:cNvSpPr>
          <p:nvPr>
            <p:ph sz="half" idx="1"/>
          </p:nvPr>
        </p:nvSpPr>
        <p:spPr>
          <a:xfrm>
            <a:off x="685800" y="1600200"/>
            <a:ext cx="4267200" cy="4495800"/>
          </a:xfrm>
        </p:spPr>
        <p:txBody>
          <a:bodyPr/>
          <a:lstStyle/>
          <a:p>
            <a:r>
              <a:rPr lang="en-US" b="1" u="sng" dirty="0">
                <a:solidFill>
                  <a:schemeClr val="bg1"/>
                </a:solidFill>
              </a:rPr>
              <a:t>L</a:t>
            </a:r>
            <a:r>
              <a:rPr lang="en-US" b="1" u="sng" dirty="0" smtClean="0">
                <a:solidFill>
                  <a:schemeClr val="bg1"/>
                </a:solidFill>
              </a:rPr>
              <a:t>ost 73 seconds after liftoff  </a:t>
            </a:r>
            <a:r>
              <a:rPr lang="en-US" b="1" dirty="0" smtClean="0">
                <a:solidFill>
                  <a:schemeClr val="bg1"/>
                </a:solidFill>
              </a:rPr>
              <a:t>on Jan 26, 1986</a:t>
            </a:r>
          </a:p>
          <a:p>
            <a:r>
              <a:rPr lang="en-US" b="1" dirty="0" smtClean="0">
                <a:solidFill>
                  <a:schemeClr val="bg1"/>
                </a:solidFill>
              </a:rPr>
              <a:t>Due to a frozen O-ring</a:t>
            </a:r>
          </a:p>
          <a:p>
            <a:r>
              <a:rPr lang="en-US" dirty="0" smtClean="0"/>
              <a:t>Everyone was watching the lift off on TV and it totally blew up after one minute of launch.</a:t>
            </a:r>
          </a:p>
          <a:p>
            <a:r>
              <a:rPr lang="en-US" dirty="0" smtClean="0">
                <a:solidFill>
                  <a:srgbClr val="FF8000"/>
                </a:solidFill>
              </a:rPr>
              <a:t>One astronaut was a female middle school social studies teacher</a:t>
            </a:r>
            <a:endParaRPr lang="en-US" dirty="0">
              <a:solidFill>
                <a:srgbClr val="FF8000"/>
              </a:solidFill>
            </a:endParaRPr>
          </a:p>
        </p:txBody>
      </p:sp>
      <p:pic>
        <p:nvPicPr>
          <p:cNvPr id="9" name="Content Placeholder 8" descr="750px-Challenger_flight_51-l_crew.jpg"/>
          <p:cNvPicPr>
            <a:picLocks noGrp="1" noChangeAspect="1"/>
          </p:cNvPicPr>
          <p:nvPr>
            <p:ph sz="half" idx="2"/>
          </p:nvPr>
        </p:nvPicPr>
        <p:blipFill>
          <a:blip r:embed="rId2" cstate="print"/>
          <a:stretch>
            <a:fillRect/>
          </a:stretch>
        </p:blipFill>
        <p:spPr>
          <a:xfrm>
            <a:off x="5105400" y="2514600"/>
            <a:ext cx="3429000" cy="2743200"/>
          </a:xfr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3505200" cy="1143000"/>
          </a:xfrm>
        </p:spPr>
        <p:txBody>
          <a:bodyPr/>
          <a:lstStyle/>
          <a:p>
            <a:r>
              <a:rPr lang="en-US" sz="2400" dirty="0" smtClean="0"/>
              <a:t>This is </a:t>
            </a:r>
            <a:r>
              <a:rPr lang="en-US" sz="2400" dirty="0" err="1" smtClean="0"/>
              <a:t>Laika</a:t>
            </a:r>
            <a:r>
              <a:rPr lang="en-US" sz="2400" dirty="0" smtClean="0"/>
              <a:t> – the famous Russian dog</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30000">
              <a:srgbClr val="0070C0"/>
            </a:gs>
            <a:gs pos="70000">
              <a:schemeClr val="accent1">
                <a:lumMod val="9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Columbia </a:t>
            </a:r>
            <a:r>
              <a:rPr lang="en-US" dirty="0" err="1" smtClean="0"/>
              <a:t>Disater</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solidFill>
                  <a:schemeClr val="bg1"/>
                </a:solidFill>
              </a:rPr>
              <a:t>Began disintegrated during re-entry on Feb. 1, 2003 over California, Texas, and rained debris as far as Louisiana. </a:t>
            </a:r>
          </a:p>
          <a:p>
            <a:r>
              <a:rPr lang="en-US" dirty="0" smtClean="0"/>
              <a:t>It had a </a:t>
            </a:r>
            <a:r>
              <a:rPr lang="en-US" dirty="0" smtClean="0">
                <a:solidFill>
                  <a:schemeClr val="bg1"/>
                </a:solidFill>
              </a:rPr>
              <a:t>weakness in the heat shield </a:t>
            </a:r>
            <a:r>
              <a:rPr lang="en-US" dirty="0" smtClean="0"/>
              <a:t>so when they re-entered the atmosphere, the heat and friction caused it to burn up in our atmosphere.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8323" y="533400"/>
            <a:ext cx="9438971" cy="585216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09600" y="1676400"/>
            <a:ext cx="7777657" cy="338328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5410200" cy="1143000"/>
          </a:xfrm>
        </p:spPr>
        <p:txBody>
          <a:bodyPr/>
          <a:lstStyle/>
          <a:p>
            <a:r>
              <a:rPr lang="en-US" sz="2400" dirty="0" smtClean="0"/>
              <a:t>The U.S. sent many monkeys to space. “Han” was the most successful of all the primates in space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772400" cy="1143000"/>
          </a:xfrm>
        </p:spPr>
        <p:txBody>
          <a:bodyPr/>
          <a:lstStyle/>
          <a:p>
            <a:r>
              <a:rPr lang="en-US" sz="2400" dirty="0" smtClean="0"/>
              <a:t>Cats needed to be contained after they realized how their claws caused damage while in flight.</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9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5486400"/>
            <a:ext cx="7772400" cy="1143000"/>
          </a:xfrm>
        </p:spPr>
        <p:txBody>
          <a:bodyPr/>
          <a:lstStyle/>
          <a:p>
            <a:r>
              <a:rPr lang="en-US" dirty="0" smtClean="0">
                <a:solidFill>
                  <a:srgbClr val="FF3300"/>
                </a:solidFill>
              </a:rPr>
              <a:t>“HAN”</a:t>
            </a:r>
            <a:endParaRPr lang="en-US" dirty="0">
              <a:solidFill>
                <a:srgbClr val="FF33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1143000"/>
          </a:xfrm>
        </p:spPr>
        <p:txBody>
          <a:bodyPr/>
          <a:lstStyle/>
          <a:p>
            <a:r>
              <a:rPr lang="en-US" dirty="0" smtClean="0"/>
              <a:t>When did we start?</a:t>
            </a:r>
            <a:br>
              <a:rPr lang="en-US" dirty="0" smtClean="0"/>
            </a:br>
            <a:r>
              <a:rPr lang="en-US" sz="2000" dirty="0" smtClean="0"/>
              <a:t>(do not begin notes yet…)</a:t>
            </a:r>
            <a:endParaRPr lang="en-US" dirty="0"/>
          </a:p>
        </p:txBody>
      </p:sp>
      <p:sp>
        <p:nvSpPr>
          <p:cNvPr id="3" name="Content Placeholder 2"/>
          <p:cNvSpPr>
            <a:spLocks noGrp="1"/>
          </p:cNvSpPr>
          <p:nvPr>
            <p:ph idx="1"/>
          </p:nvPr>
        </p:nvSpPr>
        <p:spPr>
          <a:xfrm>
            <a:off x="838200" y="1143000"/>
            <a:ext cx="5943600" cy="5410200"/>
          </a:xfrm>
        </p:spPr>
        <p:txBody>
          <a:bodyPr/>
          <a:lstStyle/>
          <a:p>
            <a:r>
              <a:rPr lang="en-US" sz="2800" dirty="0" smtClean="0"/>
              <a:t>In 1957, the “space race” began. Post WWII, the world was quite paranoid. Countries didn’t really trust one another. When “satellites” made the headlines, everyone thought the satellite was actually a bomb that was going to be dropped and end the world at any time. Very paranoid!</a:t>
            </a:r>
          </a:p>
          <a:p>
            <a:r>
              <a:rPr lang="en-US" sz="2800" dirty="0" smtClean="0"/>
              <a:t>Both countries (US and Russia) wanted to win—to prove their scientific superiority and their military strength.</a:t>
            </a:r>
            <a:r>
              <a:rPr lang="en-US" sz="2400" dirty="0" smtClean="0"/>
              <a:t/>
            </a:r>
            <a:br>
              <a:rPr lang="en-US" sz="2400" dirty="0" smtClean="0"/>
            </a:br>
            <a:endParaRPr lang="en-US" sz="2400" dirty="0"/>
          </a:p>
        </p:txBody>
      </p:sp>
      <p:pic>
        <p:nvPicPr>
          <p:cNvPr id="50178" name="Picture 2" descr="http://members.tripod.com/spaceracehistory/images/main.jpg"/>
          <p:cNvPicPr>
            <a:picLocks noChangeAspect="1" noChangeArrowheads="1"/>
          </p:cNvPicPr>
          <p:nvPr/>
        </p:nvPicPr>
        <p:blipFill>
          <a:blip r:embed="rId2" cstate="print"/>
          <a:srcRect/>
          <a:stretch>
            <a:fillRect/>
          </a:stretch>
        </p:blipFill>
        <p:spPr bwMode="auto">
          <a:xfrm>
            <a:off x="7081325" y="304800"/>
            <a:ext cx="2062675" cy="1752600"/>
          </a:xfrm>
          <a:prstGeom prst="rect">
            <a:avLst/>
          </a:prstGeom>
          <a:noFill/>
        </p:spPr>
      </p:pic>
      <p:pic>
        <p:nvPicPr>
          <p:cNvPr id="50180" name="Picture 4" descr="https://encrypted-tbn1.gstatic.com/images?q=tbn:ANd9GcQ3hBEEuaYorqkWv60h_JDOYGWiZS2Y9fx-AqPyHuy1XSZQfp74"/>
          <p:cNvPicPr>
            <a:picLocks noChangeAspect="1" noChangeArrowheads="1"/>
          </p:cNvPicPr>
          <p:nvPr/>
        </p:nvPicPr>
        <p:blipFill>
          <a:blip r:embed="rId3" cstate="print"/>
          <a:srcRect/>
          <a:stretch>
            <a:fillRect/>
          </a:stretch>
        </p:blipFill>
        <p:spPr bwMode="auto">
          <a:xfrm>
            <a:off x="6810375" y="3200400"/>
            <a:ext cx="2333625" cy="30003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r>
              <a:rPr lang="en-US" dirty="0" smtClean="0"/>
              <a:t>US and Soviet Leaders</a:t>
            </a:r>
            <a:endParaRPr lang="en-US" dirty="0"/>
          </a:p>
        </p:txBody>
      </p:sp>
      <p:sp>
        <p:nvSpPr>
          <p:cNvPr id="3" name="Content Placeholder 2"/>
          <p:cNvSpPr>
            <a:spLocks noGrp="1"/>
          </p:cNvSpPr>
          <p:nvPr>
            <p:ph idx="1"/>
          </p:nvPr>
        </p:nvSpPr>
        <p:spPr>
          <a:xfrm>
            <a:off x="838200" y="1524000"/>
            <a:ext cx="4343400" cy="4648200"/>
          </a:xfrm>
        </p:spPr>
        <p:txBody>
          <a:bodyPr/>
          <a:lstStyle/>
          <a:p>
            <a:r>
              <a:rPr lang="en-US" sz="2800" dirty="0" smtClean="0"/>
              <a:t>Soviet Premier Khrushchev wanted to show that communist technology was superior.</a:t>
            </a:r>
          </a:p>
          <a:p>
            <a:r>
              <a:rPr lang="en-US" sz="2800" dirty="0" smtClean="0"/>
              <a:t>President Kennedy wanted to beat the Soviets to the moon - speaking about sending astronauts to the moon.</a:t>
            </a:r>
          </a:p>
          <a:p>
            <a:endParaRPr lang="en-US" sz="2800" dirty="0"/>
          </a:p>
        </p:txBody>
      </p:sp>
      <p:pic>
        <p:nvPicPr>
          <p:cNvPr id="49154" name="Picture 2" descr="http://i.telegraph.co.uk/multimedia/archive/02528/khrushchev-kennedy_2528080b.jpg"/>
          <p:cNvPicPr>
            <a:picLocks noChangeAspect="1" noChangeArrowheads="1"/>
          </p:cNvPicPr>
          <p:nvPr/>
        </p:nvPicPr>
        <p:blipFill>
          <a:blip r:embed="rId2" cstate="print"/>
          <a:srcRect/>
          <a:stretch>
            <a:fillRect/>
          </a:stretch>
        </p:blipFill>
        <p:spPr bwMode="auto">
          <a:xfrm>
            <a:off x="5181600" y="1676400"/>
            <a:ext cx="3172508" cy="1981200"/>
          </a:xfrm>
          <a:prstGeom prst="rect">
            <a:avLst/>
          </a:prstGeom>
          <a:noFill/>
        </p:spPr>
      </p:pic>
      <p:pic>
        <p:nvPicPr>
          <p:cNvPr id="49156" name="Picture 4" descr="http://www.johndclare.net/images/Armwrestling.gif"/>
          <p:cNvPicPr>
            <a:picLocks noChangeAspect="1" noChangeArrowheads="1"/>
          </p:cNvPicPr>
          <p:nvPr/>
        </p:nvPicPr>
        <p:blipFill>
          <a:blip r:embed="rId3" cstate="print"/>
          <a:srcRect/>
          <a:stretch>
            <a:fillRect/>
          </a:stretch>
        </p:blipFill>
        <p:spPr bwMode="auto">
          <a:xfrm>
            <a:off x="5603330" y="3886200"/>
            <a:ext cx="3540670" cy="2514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330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u="sng" dirty="0" smtClean="0"/>
              <a:t>1957</a:t>
            </a:r>
            <a:br>
              <a:rPr lang="en-US" u="sng" dirty="0" smtClean="0"/>
            </a:br>
            <a:r>
              <a:rPr lang="en-US" sz="2800" dirty="0" smtClean="0"/>
              <a:t>(Begin taking notes, underlined only)</a:t>
            </a:r>
            <a:endParaRPr lang="en-US" sz="2800" u="sng" dirty="0"/>
          </a:p>
        </p:txBody>
      </p:sp>
      <p:sp>
        <p:nvSpPr>
          <p:cNvPr id="3" name="Content Placeholder 2"/>
          <p:cNvSpPr>
            <a:spLocks noGrp="1"/>
          </p:cNvSpPr>
          <p:nvPr>
            <p:ph idx="1"/>
          </p:nvPr>
        </p:nvSpPr>
        <p:spPr>
          <a:xfrm>
            <a:off x="685800" y="1219200"/>
            <a:ext cx="7772400" cy="4114800"/>
          </a:xfrm>
        </p:spPr>
        <p:txBody>
          <a:bodyPr/>
          <a:lstStyle/>
          <a:p>
            <a:r>
              <a:rPr lang="en-US" u="sng" dirty="0" smtClean="0"/>
              <a:t>The Soviet Union launches Sputnik, </a:t>
            </a:r>
            <a:r>
              <a:rPr lang="en-US" dirty="0" smtClean="0"/>
              <a:t>the first artificial Earth satellite. "Sputnik" is the Russian word for "Traveler.” </a:t>
            </a:r>
          </a:p>
        </p:txBody>
      </p:sp>
      <p:pic>
        <p:nvPicPr>
          <p:cNvPr id="4" name="Picture 3"/>
          <p:cNvPicPr>
            <a:picLocks noChangeAspect="1"/>
          </p:cNvPicPr>
          <p:nvPr/>
        </p:nvPicPr>
        <p:blipFill>
          <a:blip r:embed="rId2" cstate="print"/>
          <a:stretch>
            <a:fillRect/>
          </a:stretch>
        </p:blipFill>
        <p:spPr>
          <a:xfrm>
            <a:off x="5562600" y="3581400"/>
            <a:ext cx="3013506" cy="1968500"/>
          </a:xfrm>
          <a:prstGeom prst="rect">
            <a:avLst/>
          </a:prstGeom>
        </p:spPr>
      </p:pic>
      <p:pic>
        <p:nvPicPr>
          <p:cNvPr id="5" name="Picture 4"/>
          <p:cNvPicPr>
            <a:picLocks noChangeAspect="1"/>
          </p:cNvPicPr>
          <p:nvPr/>
        </p:nvPicPr>
        <p:blipFill>
          <a:blip r:embed="rId3" cstate="print"/>
          <a:stretch>
            <a:fillRect/>
          </a:stretch>
        </p:blipFill>
        <p:spPr>
          <a:xfrm>
            <a:off x="685800" y="3200400"/>
            <a:ext cx="4302449" cy="3162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843</Words>
  <Application>Microsoft Macintosh PowerPoint</Application>
  <PresentationFormat>On-screen Show (4:3)</PresentationFormat>
  <Paragraphs>85</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Blank Presentation</vt:lpstr>
      <vt:lpstr>SPACE RACE and U.S. Space Travels *only write the underlined parts</vt:lpstr>
      <vt:lpstr>Animals in space – quick intro</vt:lpstr>
      <vt:lpstr>This is Laika – the famous Russian dog</vt:lpstr>
      <vt:lpstr>The U.S. sent many monkeys to space. “Han” was the most successful of all the primates in space</vt:lpstr>
      <vt:lpstr>Cats needed to be contained after they realized how their claws caused damage while in flight.</vt:lpstr>
      <vt:lpstr>“HAN”</vt:lpstr>
      <vt:lpstr>When did we start? (do not begin notes yet…)</vt:lpstr>
      <vt:lpstr>US and Soviet Leaders</vt:lpstr>
      <vt:lpstr>1957 (Begin taking notes, underlined only)</vt:lpstr>
      <vt:lpstr>1958</vt:lpstr>
      <vt:lpstr>1959</vt:lpstr>
      <vt:lpstr>1961</vt:lpstr>
      <vt:lpstr>1962</vt:lpstr>
      <vt:lpstr>1963</vt:lpstr>
      <vt:lpstr>1965</vt:lpstr>
      <vt:lpstr>1968</vt:lpstr>
      <vt:lpstr>1969</vt:lpstr>
      <vt:lpstr>Who won?</vt:lpstr>
      <vt:lpstr>1971</vt:lpstr>
      <vt:lpstr>1973</vt:lpstr>
      <vt:lpstr>Missions</vt:lpstr>
      <vt:lpstr>Other Missions</vt:lpstr>
      <vt:lpstr>Space shuttle</vt:lpstr>
      <vt:lpstr>ISS</vt:lpstr>
      <vt:lpstr>Fly to edge of space</vt:lpstr>
      <vt:lpstr>Costs</vt:lpstr>
      <vt:lpstr>5 Shuttles</vt:lpstr>
      <vt:lpstr>Challenger Disaster</vt:lpstr>
      <vt:lpstr>PowerPoint Presentation</vt:lpstr>
      <vt:lpstr>PowerPoint Presentation</vt:lpstr>
      <vt:lpstr>Columbia Disater</vt:lpstr>
      <vt:lpstr>PowerPoint Presentation</vt:lpstr>
      <vt:lpstr>PowerPoint Presentation</vt:lpstr>
      <vt:lpstr>PowerPoint Presentation</vt:lpstr>
      <vt:lpstr>PowerPoint Presentation</vt:lpstr>
      <vt:lpstr>PowerPoint Presentation</vt:lpstr>
      <vt:lpstr>PowerPoint Presentation</vt:lpstr>
    </vt:vector>
  </TitlesOfParts>
  <Company>Microsoft 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Shuttles</dc:title>
  <dc:creator>Inge</dc:creator>
  <cp:lastModifiedBy>User</cp:lastModifiedBy>
  <cp:revision>127</cp:revision>
  <dcterms:modified xsi:type="dcterms:W3CDTF">2017-04-04T17:30:01Z</dcterms:modified>
</cp:coreProperties>
</file>