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0" r:id="rId4"/>
    <p:sldId id="257" r:id="rId5"/>
    <p:sldId id="268" r:id="rId6"/>
    <p:sldId id="258" r:id="rId7"/>
    <p:sldId id="259" r:id="rId8"/>
    <p:sldId id="275" r:id="rId9"/>
    <p:sldId id="285" r:id="rId10"/>
    <p:sldId id="260" r:id="rId11"/>
    <p:sldId id="265" r:id="rId12"/>
    <p:sldId id="272" r:id="rId13"/>
    <p:sldId id="283" r:id="rId14"/>
    <p:sldId id="277" r:id="rId15"/>
    <p:sldId id="278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D9203"/>
    <a:srgbClr val="EE4C04"/>
    <a:srgbClr val="DE42AA"/>
    <a:srgbClr val="7E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5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EBFB09-A3F6-47E3-9853-67324818D095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182A7D-A71E-48BE-8F75-0BEF746D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755044-4EEB-A947-A14B-D21C8DEF3DFD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31A445-847E-F34D-A4B4-E483E60DD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6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1A445-847E-F34D-A4B4-E483E60DD6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6496F33-7567-A248-B819-F1EFFC047CC9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832DD0C-CFEF-194B-B070-BBEE5A87F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clp9QmCGs" TargetMode="External"/><Relationship Id="rId4" Type="http://schemas.openxmlformats.org/officeDocument/2006/relationships/hyperlink" Target="https://www.youtube.com/watch?v=nFzu6CNtqec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kdfJ9PkRQ" TargetMode="External"/><Relationship Id="rId4" Type="http://schemas.openxmlformats.org/officeDocument/2006/relationships/hyperlink" Target="https://www.youtube.com/watch?v=iqpV1236_Q0&amp;t=151s" TargetMode="External"/><Relationship Id="rId5" Type="http://schemas.openxmlformats.org/officeDocument/2006/relationships/hyperlink" Target="https://www.youtube.com/watch?v=pk1y_qIAQ-w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1M8ciWSgc_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bslearningmedia.org/resource/nvsl.sci.space.spectrum/the-electromagnetic-spectrum/" TargetMode="Externa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VyHkV3wIyk" TargetMode="External"/><Relationship Id="rId3" Type="http://schemas.openxmlformats.org/officeDocument/2006/relationships/hyperlink" Target="https://www.youtube.com/watch?v=jgQ9THRckJ0&amp;feature=em-share_video_us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X1OGiWPq5j8" TargetMode="External"/><Relationship Id="rId3" Type="http://schemas.openxmlformats.org/officeDocument/2006/relationships/hyperlink" Target="https://www.youtube.com/watch?v=jmYemuXCC6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355" y="262221"/>
            <a:ext cx="4436533" cy="1470025"/>
          </a:xfrm>
        </p:spPr>
        <p:txBody>
          <a:bodyPr/>
          <a:lstStyle/>
          <a:p>
            <a:r>
              <a:rPr lang="en-US" sz="8800" b="1" i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Impact"/>
                <a:ea typeface="Impact"/>
                <a:cs typeface="Impact"/>
              </a:rPr>
              <a:t>W A V E S</a:t>
            </a:r>
            <a:endParaRPr lang="en-US" sz="8800" b="1" i="1" kern="1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Impact"/>
              <a:ea typeface="Impact"/>
              <a:cs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888" y="215778"/>
            <a:ext cx="3982057" cy="2367340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654755" y="3051544"/>
            <a:ext cx="7885190" cy="220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000" i="1" dirty="0" smtClean="0">
                <a:solidFill>
                  <a:srgbClr val="FD9203"/>
                </a:solidFill>
                <a:latin typeface="Trebuchet MS" charset="0"/>
              </a:rPr>
              <a:t>Write what is in </a:t>
            </a:r>
            <a:r>
              <a:rPr lang="en-US" sz="4000" i="1" dirty="0" smtClean="0">
                <a:latin typeface="Trebuchet MS" charset="0"/>
              </a:rPr>
              <a:t>WHITE.  </a:t>
            </a:r>
            <a:r>
              <a:rPr lang="en-US" sz="4000" i="1" dirty="0" smtClean="0">
                <a:solidFill>
                  <a:srgbClr val="FD9203"/>
                </a:solidFill>
                <a:latin typeface="Trebuchet MS" charset="0"/>
              </a:rPr>
              <a:t>You will do this as an outline format</a:t>
            </a:r>
            <a:endParaRPr kumimoji="0" lang="en-US" sz="4000" u="none" strike="noStrike" kern="1200" cap="none" spc="0" normalizeH="0" baseline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D9203"/>
              </a:solidFill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4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599" y="361507"/>
            <a:ext cx="8172893" cy="359756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sz="5400" dirty="0">
              <a:latin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11. Frequency</a:t>
            </a:r>
            <a:r>
              <a:rPr lang="en-US" sz="4400" dirty="0" smtClean="0">
                <a:latin typeface="Comic Sans MS" pitchFamily="66" charset="0"/>
              </a:rPr>
              <a:t>- </a:t>
            </a:r>
            <a:r>
              <a:rPr lang="en-US" sz="4400" u="sng" dirty="0" smtClean="0">
                <a:latin typeface="Comic Sans MS" pitchFamily="66" charset="0"/>
              </a:rPr>
              <a:t>the number of waves produced in a given time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a) Unit</a:t>
            </a:r>
            <a:r>
              <a:rPr lang="en-US" sz="4400" dirty="0" smtClean="0">
                <a:latin typeface="Comic Sans MS" pitchFamily="66" charset="0"/>
              </a:rPr>
              <a:t>= measured in </a:t>
            </a:r>
            <a:r>
              <a:rPr lang="en-US" sz="4400" u="sng" dirty="0" smtClean="0">
                <a:latin typeface="Comic Sans MS" pitchFamily="66" charset="0"/>
              </a:rPr>
              <a:t>Hertz, Hz</a:t>
            </a:r>
          </a:p>
          <a:p>
            <a:endParaRPr lang="en-US" sz="3600" u="sng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8387" y="4207448"/>
            <a:ext cx="5150026" cy="20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0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0"/>
            <a:ext cx="8534400" cy="2029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12. </a:t>
            </a:r>
            <a:r>
              <a:rPr lang="en-US" sz="4800" dirty="0" smtClean="0"/>
              <a:t>E </a:t>
            </a:r>
            <a:r>
              <a:rPr lang="el-GR" sz="4800" dirty="0" smtClean="0">
                <a:latin typeface="Times New Roman"/>
                <a:cs typeface="Times New Roman"/>
              </a:rPr>
              <a:t>α</a:t>
            </a:r>
            <a:r>
              <a:rPr lang="en-US" sz="4800" dirty="0" smtClean="0">
                <a:latin typeface="Times New Roman"/>
                <a:cs typeface="Times New Roman"/>
              </a:rPr>
              <a:t> </a:t>
            </a:r>
            <a:r>
              <a:rPr lang="en-US" sz="4800" dirty="0" smtClean="0"/>
              <a:t>A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-</a:t>
            </a:r>
            <a:r>
              <a:rPr lang="en-US" sz="4800" u="sng" dirty="0" smtClean="0"/>
              <a:t> Energy is proportional to amplitude squared</a:t>
            </a:r>
          </a:p>
          <a:p>
            <a:endParaRPr lang="en-US" sz="4000" dirty="0">
              <a:solidFill>
                <a:srgbClr val="FF6600"/>
              </a:solidFill>
            </a:endParaRPr>
          </a:p>
        </p:txBody>
      </p:sp>
      <p:pic>
        <p:nvPicPr>
          <p:cNvPr id="14338" name="Picture 2" descr="http://www.physicsclassroom.com/Class/waves/u10l2c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779" y="1497496"/>
            <a:ext cx="6902221" cy="34190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4730930"/>
            <a:ext cx="81336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Tacoma narrow bridge</a:t>
            </a:r>
          </a:p>
          <a:p>
            <a:r>
              <a:rPr lang="en-US" sz="3200" dirty="0">
                <a:solidFill>
                  <a:srgbClr val="FF6600"/>
                </a:solidFill>
                <a:hlinkClick r:id="rId3"/>
              </a:rPr>
              <a:t>https://www.youtube.com/watch?v=3mclp9QmCGs</a:t>
            </a:r>
            <a:endParaRPr lang="en-US" sz="3200" dirty="0">
              <a:solidFill>
                <a:srgbClr val="FF6600"/>
              </a:solidFill>
            </a:endParaRPr>
          </a:p>
          <a:p>
            <a:endParaRPr lang="en-US" sz="3200" dirty="0">
              <a:solidFill>
                <a:srgbClr val="FF6600"/>
              </a:solidFill>
            </a:endParaRPr>
          </a:p>
          <a:p>
            <a:r>
              <a:rPr lang="en-US" sz="3200" dirty="0">
                <a:solidFill>
                  <a:srgbClr val="FF6600"/>
                </a:solidFill>
                <a:hlinkClick r:id="rId4"/>
              </a:rPr>
              <a:t>https://www.youtube.com/watch?v=nFzu6CNtqec</a:t>
            </a:r>
            <a:endParaRPr lang="en-US" sz="3200" dirty="0">
              <a:solidFill>
                <a:srgbClr val="FF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0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195385" y="848139"/>
            <a:ext cx="8850563" cy="559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13. Photon</a:t>
            </a:r>
            <a:r>
              <a:rPr lang="en-US" sz="4800" u="sng" dirty="0" smtClean="0">
                <a:latin typeface="Comic Sans MS" pitchFamily="66" charset="0"/>
              </a:rPr>
              <a:t>- </a:t>
            </a:r>
            <a:r>
              <a:rPr lang="en-US" sz="4800" u="sng" dirty="0" smtClean="0">
                <a:latin typeface="Comic Sans MS" pitchFamily="66" charset="0"/>
              </a:rPr>
              <a:t>A </a:t>
            </a:r>
            <a:r>
              <a:rPr lang="en-US" sz="4800" u="sng" dirty="0"/>
              <a:t>m</a:t>
            </a:r>
            <a:r>
              <a:rPr lang="en-US" sz="4800" u="sng" dirty="0" smtClean="0"/>
              <a:t>assless </a:t>
            </a:r>
            <a:r>
              <a:rPr lang="en-US" sz="4800" u="sng" dirty="0" smtClean="0"/>
              <a:t>“no rest” </a:t>
            </a:r>
            <a:r>
              <a:rPr lang="en-US" sz="4800" u="sng" dirty="0" smtClean="0"/>
              <a:t>particle </a:t>
            </a:r>
            <a:r>
              <a:rPr lang="en-US" sz="2800" dirty="0" smtClean="0"/>
              <a:t>(that’s why it travels so fast </a:t>
            </a:r>
            <a:r>
              <a:rPr lang="mr-IN" sz="2800" dirty="0" smtClean="0"/>
              <a:t>–</a:t>
            </a:r>
            <a:r>
              <a:rPr lang="en-US" sz="2800" dirty="0" smtClean="0"/>
              <a:t> has no mass)</a:t>
            </a:r>
            <a:endParaRPr lang="en-US" sz="3600" dirty="0" smtClean="0"/>
          </a:p>
          <a:p>
            <a:pPr lvl="2"/>
            <a:r>
              <a:rPr lang="en-US" sz="4400" b="1" u="sng" dirty="0" smtClean="0"/>
              <a:t>Travels 186,282 miles per </a:t>
            </a:r>
            <a:br>
              <a:rPr lang="en-US" sz="4400" b="1" u="sng" dirty="0" smtClean="0"/>
            </a:br>
            <a:r>
              <a:rPr lang="en-US" sz="4400" b="1" u="sng" dirty="0" smtClean="0"/>
              <a:t>       second  (Speed of </a:t>
            </a:r>
            <a:r>
              <a:rPr lang="en-US" sz="4400" b="1" u="sng" smtClean="0"/>
              <a:t>light</a:t>
            </a:r>
            <a:r>
              <a:rPr lang="en-US" sz="4400" b="1" u="sng" smtClean="0"/>
              <a:t>)</a:t>
            </a:r>
            <a:endParaRPr lang="en-US" sz="4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94808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https://www.youtube.com/watch?v=1M8ciWSgc_k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https://www.youtube.com/watch?v=yVkdfJ9PkRQ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https://www.youtube.com/watch?v=iqpV1236_Q0&amp;t=151s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https://www.youtube.com/watch?v=pk1y_qIAQ-w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tube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1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lectromagnetic spectrum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53" y="531660"/>
            <a:ext cx="8296624" cy="411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4935808"/>
            <a:ext cx="4419600" cy="779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http://www.pbslearningmedia.org/resource/nvsl.sci.space.spectrum/the-electromagnetic-spectrum/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8" name="Picture 6" descr="http://www.workingwithwaves.com/wp-content/uploads/2014/11/95275-050-6ABFB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810" y="683106"/>
            <a:ext cx="8516050" cy="425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5846" y="898769"/>
            <a:ext cx="2735385" cy="53046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Radio Waves</a:t>
            </a:r>
          </a:p>
          <a:p>
            <a:endParaRPr lang="en-US" sz="1600" dirty="0" smtClean="0"/>
          </a:p>
          <a:p>
            <a:r>
              <a:rPr lang="en-US" sz="2800" dirty="0" smtClean="0"/>
              <a:t>Infrared</a:t>
            </a:r>
          </a:p>
          <a:p>
            <a:endParaRPr lang="en-US" sz="1200" dirty="0" smtClean="0"/>
          </a:p>
          <a:p>
            <a:r>
              <a:rPr lang="en-US" sz="2800" dirty="0" smtClean="0"/>
              <a:t>Visible Light</a:t>
            </a:r>
          </a:p>
          <a:p>
            <a:r>
              <a:rPr lang="en-US" sz="2800" dirty="0" smtClean="0"/>
              <a:t>Ultra Violet</a:t>
            </a:r>
          </a:p>
          <a:p>
            <a:r>
              <a:rPr lang="en-US" sz="2800" dirty="0" err="1" smtClean="0"/>
              <a:t>Xrays</a:t>
            </a:r>
            <a:endParaRPr lang="en-US" sz="2800" dirty="0" smtClean="0"/>
          </a:p>
          <a:p>
            <a:endParaRPr lang="en-US" sz="800" dirty="0" smtClean="0"/>
          </a:p>
          <a:p>
            <a:r>
              <a:rPr lang="en-US" sz="2800" dirty="0" smtClean="0"/>
              <a:t>Gamma Rays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331308" y="898769"/>
            <a:ext cx="5685692" cy="530469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Low end of spectrum, mile long wavelength, low frequency</a:t>
            </a:r>
          </a:p>
          <a:p>
            <a:r>
              <a:rPr lang="en-US" sz="2800" dirty="0" smtClean="0"/>
              <a:t>Heat rays, used to determine temperature of stars</a:t>
            </a:r>
          </a:p>
          <a:p>
            <a:r>
              <a:rPr lang="en-US" sz="2800" dirty="0" smtClean="0"/>
              <a:t>3% of light, red </a:t>
            </a:r>
            <a:r>
              <a:rPr lang="en-US" sz="2800" dirty="0" smtClean="0">
                <a:sym typeface="Wingdings"/>
              </a:rPr>
              <a:t> violet</a:t>
            </a:r>
          </a:p>
          <a:p>
            <a:r>
              <a:rPr lang="en-US" sz="2800" dirty="0" smtClean="0">
                <a:sym typeface="Wingdings"/>
              </a:rPr>
              <a:t>Causes chemical change (sunburn)</a:t>
            </a:r>
          </a:p>
          <a:p>
            <a:r>
              <a:rPr lang="en-US" sz="2800" dirty="0" smtClean="0"/>
              <a:t>Shorter wavelength/higher frequency than UV, depends on voltage</a:t>
            </a:r>
          </a:p>
          <a:p>
            <a:r>
              <a:rPr lang="en-US" sz="2800" dirty="0" smtClean="0"/>
              <a:t>Highest frequency/shortest wavelength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Most dangerous, found in universe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16670"/>
          </a:xfrm>
        </p:spPr>
        <p:txBody>
          <a:bodyPr/>
          <a:lstStyle/>
          <a:p>
            <a:r>
              <a:rPr lang="en-US" dirty="0" smtClean="0"/>
              <a:t>EM Spectrum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55461" y="898769"/>
            <a:ext cx="0" cy="5128846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0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308343" y="138224"/>
            <a:ext cx="8506047" cy="6496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spc="3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3600" spc="3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kumimoji="0" lang="en-US" sz="3600" b="0" strike="noStrike" kern="1200" cap="none" spc="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Wave</a:t>
            </a:r>
          </a:p>
          <a:p>
            <a:pPr marL="800100" lvl="1" indent="-342900" defTabSz="9144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3600" b="1" u="sng" dirty="0" smtClean="0">
                <a:latin typeface="Comic Sans MS" pitchFamily="66" charset="0"/>
              </a:rPr>
              <a:t>a disturbance that transfers energy from one place to another</a:t>
            </a:r>
            <a:r>
              <a:rPr lang="en-US" sz="3600" b="1" dirty="0" smtClean="0">
                <a:latin typeface="Comic Sans MS" pitchFamily="66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hlinkClick r:id="rId2"/>
              </a:rPr>
              <a:t>Duck Example</a:t>
            </a:r>
            <a:endParaRPr kumimoji="0" lang="en-US" sz="3600" b="0" i="0" u="sng" strike="noStrike" kern="1200" cap="none" spc="3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2.</a:t>
            </a:r>
            <a:r>
              <a:rPr kumimoji="0" lang="en-US" sz="3600" b="0" i="0" u="sng" strike="noStrike" kern="1200" cap="none" spc="3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sng" strike="noStrike" kern="1200" cap="none" spc="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Medium</a:t>
            </a:r>
          </a:p>
          <a:p>
            <a:pPr marL="800100" lvl="1" indent="-342900" defTabSz="9144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3600" b="1" u="sng" dirty="0" smtClean="0">
                <a:latin typeface="Comic Sans MS" pitchFamily="66" charset="0"/>
              </a:rPr>
              <a:t>any substance that a wave moves through</a:t>
            </a:r>
            <a:r>
              <a:rPr lang="en-US" sz="3600" b="1" dirty="0" smtClean="0">
                <a:latin typeface="Comic Sans MS" pitchFamily="66" charset="0"/>
              </a:rPr>
              <a:t>	</a:t>
            </a:r>
          </a:p>
          <a:p>
            <a:pPr marL="800100" lvl="1" indent="-342900" defTabSz="9144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3600" dirty="0" smtClean="0">
                <a:latin typeface="Comic Sans MS" pitchFamily="66" charset="0"/>
              </a:rPr>
              <a:t>Examples: can be a solid liquid or gas</a:t>
            </a:r>
          </a:p>
          <a:p>
            <a:pPr marL="800100" lvl="1" indent="-342900" defTabSz="9144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C000"/>
                </a:solidFill>
                <a:latin typeface="Comic Sans MS" pitchFamily="66" charset="0"/>
              </a:rPr>
              <a:t>Can you hear sound in space?</a:t>
            </a:r>
          </a:p>
          <a:p>
            <a:pPr marL="800100" lvl="1" indent="-342900" defTabSz="9144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3600" dirty="0" smtClean="0">
                <a:latin typeface="Comic Sans MS" pitchFamily="66" charset="0"/>
                <a:hlinkClick r:id="rId3"/>
              </a:rPr>
              <a:t>Sound in space</a:t>
            </a:r>
            <a:endParaRPr kumimoji="0" lang="en-US" sz="2200" b="0" i="0" u="sng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Tahoma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700" b="0" i="0" u="sng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lloon XBd BT" charset="0"/>
              <a:ea typeface="+mn-ea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9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78465"/>
            <a:ext cx="7924800" cy="5236535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3. Mechanical Waves- </a:t>
            </a:r>
          </a:p>
          <a:p>
            <a:pPr lvl="1">
              <a:defRPr/>
            </a:pPr>
            <a:r>
              <a:rPr lang="en-US" sz="4000" u="sng" dirty="0" smtClean="0">
                <a:latin typeface="Comic Sans MS" pitchFamily="66" charset="0"/>
              </a:rPr>
              <a:t>waves that require a medium</a:t>
            </a:r>
          </a:p>
          <a:p>
            <a:pPr lvl="2">
              <a:defRPr/>
            </a:pPr>
            <a:r>
              <a:rPr lang="en-US" sz="4000" dirty="0" smtClean="0">
                <a:latin typeface="Comic Sans MS" pitchFamily="66" charset="0"/>
              </a:rPr>
              <a:t>Ex: Sound</a:t>
            </a:r>
          </a:p>
          <a:p>
            <a:pPr lvl="0">
              <a:defRPr/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4. Electromagnetic Waves-</a:t>
            </a:r>
          </a:p>
          <a:p>
            <a:pPr lvl="1">
              <a:defRPr/>
            </a:pPr>
            <a:r>
              <a:rPr lang="en-US" sz="4000" u="sng" dirty="0" smtClean="0">
                <a:latin typeface="Comic Sans MS" pitchFamily="66" charset="0"/>
              </a:rPr>
              <a:t>waves that do not require a medium</a:t>
            </a:r>
          </a:p>
          <a:p>
            <a:pPr marL="800100" lvl="1" indent="-342900">
              <a:defRPr/>
            </a:pPr>
            <a:r>
              <a:rPr lang="en-US" sz="4000" dirty="0" smtClean="0">
                <a:latin typeface="Comic Sans MS" pitchFamily="66" charset="0"/>
              </a:rPr>
              <a:t>Ex: visible light, radio waves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6827" y="128434"/>
            <a:ext cx="8353647" cy="579655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5.  Longitudinal Wave </a:t>
            </a:r>
          </a:p>
          <a:p>
            <a:pPr lvl="1"/>
            <a:r>
              <a:rPr lang="en-US" sz="3200" u="sng" dirty="0" smtClean="0">
                <a:latin typeface="Comic Sans MS" pitchFamily="66" charset="0"/>
                <a:ea typeface="Tahoma" charset="0"/>
                <a:cs typeface="Times New Roman" charset="0"/>
              </a:rPr>
              <a:t>wave particles vibrate back and forth along the path that the wave travels</a:t>
            </a:r>
            <a:r>
              <a:rPr lang="en-US" sz="3200" dirty="0" smtClean="0">
                <a:latin typeface="Comic Sans MS" pitchFamily="66" charset="0"/>
                <a:ea typeface="Tahoma" charset="0"/>
                <a:cs typeface="Times New Roman" charset="0"/>
              </a:rPr>
              <a:t>.</a:t>
            </a:r>
          </a:p>
          <a:p>
            <a:pPr lvl="1"/>
            <a:r>
              <a:rPr lang="en-US" sz="3200" dirty="0" smtClean="0">
                <a:latin typeface="Comic Sans MS" pitchFamily="66" charset="0"/>
                <a:ea typeface="Tahoma" charset="0"/>
                <a:cs typeface="Times New Roman" charset="0"/>
              </a:rPr>
              <a:t>Also known as a : </a:t>
            </a:r>
            <a:r>
              <a:rPr lang="en-US" sz="3200" dirty="0" err="1" smtClean="0">
                <a:latin typeface="Comic Sans MS" pitchFamily="66" charset="0"/>
              </a:rPr>
              <a:t>Compressional</a:t>
            </a:r>
            <a:r>
              <a:rPr lang="en-US" sz="3200" dirty="0" smtClean="0">
                <a:latin typeface="Comic Sans MS" pitchFamily="66" charset="0"/>
              </a:rPr>
              <a:t> Wave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5a. Compressions</a:t>
            </a:r>
          </a:p>
          <a:p>
            <a:pPr lvl="2"/>
            <a:r>
              <a:rPr lang="en-US" sz="3200" u="sng" dirty="0" smtClean="0">
                <a:latin typeface="Comic Sans MS" pitchFamily="66" charset="0"/>
              </a:rPr>
              <a:t>The close-together part of the wave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5b. Rarefactions</a:t>
            </a:r>
          </a:p>
          <a:p>
            <a:pPr lvl="2"/>
            <a:r>
              <a:rPr lang="en-US" sz="3200" u="sng" dirty="0" smtClean="0">
                <a:latin typeface="Comic Sans MS" pitchFamily="66" charset="0"/>
              </a:rPr>
              <a:t>The spread-out parts of a wave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2056" y="3381153"/>
            <a:ext cx="978195" cy="232853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transverse wave compression"/>
          <p:cNvPicPr>
            <a:picLocks noChangeAspect="1" noChangeArrowheads="1"/>
          </p:cNvPicPr>
          <p:nvPr/>
        </p:nvPicPr>
        <p:blipFill>
          <a:blip r:embed="rId2"/>
          <a:srcRect t="18678" b="62045"/>
          <a:stretch>
            <a:fillRect/>
          </a:stretch>
        </p:blipFill>
        <p:spPr bwMode="auto">
          <a:xfrm>
            <a:off x="949210" y="5709684"/>
            <a:ext cx="7631264" cy="797442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3040912" y="5209953"/>
            <a:ext cx="255181" cy="499731"/>
          </a:xfrm>
          <a:prstGeom prst="straightConnector1">
            <a:avLst/>
          </a:prstGeom>
          <a:ln w="57150">
            <a:solidFill>
              <a:srgbClr val="DE4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5061098"/>
            <a:ext cx="467832" cy="786809"/>
          </a:xfrm>
          <a:prstGeom prst="straightConnector1">
            <a:avLst/>
          </a:prstGeom>
          <a:ln w="57150">
            <a:solidFill>
              <a:srgbClr val="DE4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3381153"/>
            <a:ext cx="1626781" cy="232853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-20638"/>
            <a:ext cx="3484563" cy="1316038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663300"/>
                </a:solidFill>
                <a:latin typeface="Trebuchet MS" charset="0"/>
              </a:rPr>
              <a:t>Longitinal Waves  </a:t>
            </a:r>
            <a:r>
              <a:rPr lang="en-US" sz="3200">
                <a:solidFill>
                  <a:srgbClr val="663300"/>
                </a:solidFill>
                <a:latin typeface="Trebuchet MS" charset="0"/>
              </a:rPr>
              <a:t>(cont.)</a:t>
            </a:r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3651250" y="655638"/>
            <a:ext cx="390525" cy="1298575"/>
            <a:chOff x="2880" y="3291"/>
            <a:chExt cx="256" cy="1007"/>
          </a:xfrm>
        </p:grpSpPr>
        <p:sp>
          <p:nvSpPr>
            <p:cNvPr id="21779" name="Oval 4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0" name="Oval 5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1" name="Line 6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Line 7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Line 8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Line 9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Line 10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Line 11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7" name="Group 12"/>
          <p:cNvGrpSpPr>
            <a:grpSpLocks/>
          </p:cNvGrpSpPr>
          <p:nvPr/>
        </p:nvGrpSpPr>
        <p:grpSpPr bwMode="auto">
          <a:xfrm>
            <a:off x="3105150" y="657225"/>
            <a:ext cx="390525" cy="1298575"/>
            <a:chOff x="2880" y="3291"/>
            <a:chExt cx="256" cy="1007"/>
          </a:xfrm>
        </p:grpSpPr>
        <p:sp>
          <p:nvSpPr>
            <p:cNvPr id="21771" name="Oval 13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2" name="Oval 14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3" name="Line 15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Line 16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Line 17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Line 18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Line 19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Line 20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8" name="Group 21"/>
          <p:cNvGrpSpPr>
            <a:grpSpLocks/>
          </p:cNvGrpSpPr>
          <p:nvPr/>
        </p:nvGrpSpPr>
        <p:grpSpPr bwMode="auto">
          <a:xfrm>
            <a:off x="2613025" y="636588"/>
            <a:ext cx="390525" cy="1298575"/>
            <a:chOff x="2880" y="3291"/>
            <a:chExt cx="256" cy="1007"/>
          </a:xfrm>
        </p:grpSpPr>
        <p:sp>
          <p:nvSpPr>
            <p:cNvPr id="21763" name="Oval 22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4" name="Oval 23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" name="Line 24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Line 25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Line 26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Line 27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Line 28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Line 29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9" name="Group 30"/>
          <p:cNvGrpSpPr>
            <a:grpSpLocks/>
          </p:cNvGrpSpPr>
          <p:nvPr/>
        </p:nvGrpSpPr>
        <p:grpSpPr bwMode="auto">
          <a:xfrm>
            <a:off x="2066925" y="638175"/>
            <a:ext cx="390525" cy="1298575"/>
            <a:chOff x="2880" y="3291"/>
            <a:chExt cx="256" cy="1007"/>
          </a:xfrm>
        </p:grpSpPr>
        <p:sp>
          <p:nvSpPr>
            <p:cNvPr id="21755" name="Oval 31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" name="Oval 32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7" name="Line 33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Line 34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Line 35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Line 36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Line 37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Line 38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0" name="Group 39"/>
          <p:cNvGrpSpPr>
            <a:grpSpLocks/>
          </p:cNvGrpSpPr>
          <p:nvPr/>
        </p:nvGrpSpPr>
        <p:grpSpPr bwMode="auto">
          <a:xfrm>
            <a:off x="1539875" y="647700"/>
            <a:ext cx="390525" cy="1298575"/>
            <a:chOff x="2880" y="3291"/>
            <a:chExt cx="256" cy="1007"/>
          </a:xfrm>
        </p:grpSpPr>
        <p:sp>
          <p:nvSpPr>
            <p:cNvPr id="21747" name="Oval 40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" name="Oval 41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9" name="Line 42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Line 43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Line 44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Line 45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Line 46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Line 47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1" name="Group 48"/>
          <p:cNvGrpSpPr>
            <a:grpSpLocks/>
          </p:cNvGrpSpPr>
          <p:nvPr/>
        </p:nvGrpSpPr>
        <p:grpSpPr bwMode="auto">
          <a:xfrm>
            <a:off x="993775" y="649288"/>
            <a:ext cx="390525" cy="1298575"/>
            <a:chOff x="2880" y="3291"/>
            <a:chExt cx="256" cy="1007"/>
          </a:xfrm>
        </p:grpSpPr>
        <p:sp>
          <p:nvSpPr>
            <p:cNvPr id="21739" name="Oval 49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" name="Oval 50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" name="Line 51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Line 52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Line 53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Line 54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Line 55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Line 56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57"/>
          <p:cNvGrpSpPr>
            <a:grpSpLocks/>
          </p:cNvGrpSpPr>
          <p:nvPr/>
        </p:nvGrpSpPr>
        <p:grpSpPr bwMode="auto">
          <a:xfrm>
            <a:off x="501650" y="628650"/>
            <a:ext cx="390525" cy="1298575"/>
            <a:chOff x="2880" y="3291"/>
            <a:chExt cx="256" cy="1007"/>
          </a:xfrm>
        </p:grpSpPr>
        <p:sp>
          <p:nvSpPr>
            <p:cNvPr id="21731" name="Oval 58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" name="Oval 59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3" name="Line 60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Line 61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Line 62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Line 63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Line 64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Line 65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3" name="Group 66"/>
          <p:cNvGrpSpPr>
            <a:grpSpLocks/>
          </p:cNvGrpSpPr>
          <p:nvPr/>
        </p:nvGrpSpPr>
        <p:grpSpPr bwMode="auto">
          <a:xfrm>
            <a:off x="120650" y="631825"/>
            <a:ext cx="392113" cy="1298575"/>
            <a:chOff x="2880" y="3291"/>
            <a:chExt cx="256" cy="1007"/>
          </a:xfrm>
        </p:grpSpPr>
        <p:sp>
          <p:nvSpPr>
            <p:cNvPr id="21723" name="Oval 67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24" name="Oval 68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25" name="Line 69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Line 70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Line 71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Line 72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Line 73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Line 74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4" name="Group 75"/>
          <p:cNvGrpSpPr>
            <a:grpSpLocks/>
          </p:cNvGrpSpPr>
          <p:nvPr/>
        </p:nvGrpSpPr>
        <p:grpSpPr bwMode="auto">
          <a:xfrm>
            <a:off x="4181475" y="649288"/>
            <a:ext cx="390525" cy="1298575"/>
            <a:chOff x="2880" y="3291"/>
            <a:chExt cx="256" cy="1007"/>
          </a:xfrm>
        </p:grpSpPr>
        <p:sp>
          <p:nvSpPr>
            <p:cNvPr id="21715" name="Oval 76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6" name="Oval 77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7" name="Line 78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Line 79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Line 80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Line 81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Line 82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Line 83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5" name="Group 86"/>
          <p:cNvGrpSpPr>
            <a:grpSpLocks/>
          </p:cNvGrpSpPr>
          <p:nvPr/>
        </p:nvGrpSpPr>
        <p:grpSpPr bwMode="auto">
          <a:xfrm>
            <a:off x="4729163" y="665163"/>
            <a:ext cx="392112" cy="1298575"/>
            <a:chOff x="2880" y="3291"/>
            <a:chExt cx="256" cy="1007"/>
          </a:xfrm>
        </p:grpSpPr>
        <p:sp>
          <p:nvSpPr>
            <p:cNvPr id="21707" name="Oval 87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8" name="Oval 88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" name="Line 89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Line 90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Line 91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Line 92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Line 93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Line 94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6" name="AutoShape 96"/>
          <p:cNvSpPr>
            <a:spLocks noChangeArrowheads="1"/>
          </p:cNvSpPr>
          <p:nvPr/>
        </p:nvSpPr>
        <p:spPr bwMode="auto">
          <a:xfrm>
            <a:off x="204788" y="36513"/>
            <a:ext cx="1295400" cy="457200"/>
          </a:xfrm>
          <a:prstGeom prst="wedgeEllipseCallout">
            <a:avLst>
              <a:gd name="adj1" fmla="val -27694"/>
              <a:gd name="adj2" fmla="val 7013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Ouch!</a:t>
            </a:r>
          </a:p>
        </p:txBody>
      </p:sp>
      <p:grpSp>
        <p:nvGrpSpPr>
          <p:cNvPr id="21517" name="Group 97"/>
          <p:cNvGrpSpPr>
            <a:grpSpLocks/>
          </p:cNvGrpSpPr>
          <p:nvPr/>
        </p:nvGrpSpPr>
        <p:grpSpPr bwMode="auto">
          <a:xfrm>
            <a:off x="3621088" y="2763838"/>
            <a:ext cx="388937" cy="1393825"/>
            <a:chOff x="2880" y="3291"/>
            <a:chExt cx="256" cy="1007"/>
          </a:xfrm>
        </p:grpSpPr>
        <p:sp>
          <p:nvSpPr>
            <p:cNvPr id="21699" name="Oval 98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0" name="Oval 99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1" name="Line 100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Line 101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Line 102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Line 103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Line 104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Line 105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8" name="Group 106"/>
          <p:cNvGrpSpPr>
            <a:grpSpLocks/>
          </p:cNvGrpSpPr>
          <p:nvPr/>
        </p:nvGrpSpPr>
        <p:grpSpPr bwMode="auto">
          <a:xfrm>
            <a:off x="3079750" y="2765425"/>
            <a:ext cx="388938" cy="1393825"/>
            <a:chOff x="2880" y="3291"/>
            <a:chExt cx="256" cy="1007"/>
          </a:xfrm>
        </p:grpSpPr>
        <p:sp>
          <p:nvSpPr>
            <p:cNvPr id="21691" name="Oval 107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92" name="Oval 108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93" name="Line 109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Line 110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Line 111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Line 112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Line 113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Line 114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9" name="Group 115"/>
          <p:cNvGrpSpPr>
            <a:grpSpLocks/>
          </p:cNvGrpSpPr>
          <p:nvPr/>
        </p:nvGrpSpPr>
        <p:grpSpPr bwMode="auto">
          <a:xfrm>
            <a:off x="2590800" y="2743200"/>
            <a:ext cx="388938" cy="1393825"/>
            <a:chOff x="2880" y="3291"/>
            <a:chExt cx="256" cy="1007"/>
          </a:xfrm>
        </p:grpSpPr>
        <p:sp>
          <p:nvSpPr>
            <p:cNvPr id="21683" name="Oval 116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4" name="Oval 117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5" name="Line 118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Line 119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Line 120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Line 121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Line 122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Line 123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0" name="Group 124"/>
          <p:cNvGrpSpPr>
            <a:grpSpLocks/>
          </p:cNvGrpSpPr>
          <p:nvPr/>
        </p:nvGrpSpPr>
        <p:grpSpPr bwMode="auto">
          <a:xfrm>
            <a:off x="2066925" y="2767013"/>
            <a:ext cx="388938" cy="1392237"/>
            <a:chOff x="2880" y="3291"/>
            <a:chExt cx="256" cy="1007"/>
          </a:xfrm>
        </p:grpSpPr>
        <p:sp>
          <p:nvSpPr>
            <p:cNvPr id="21675" name="Oval 125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76" name="Oval 126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77" name="Line 127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Line 128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Line 129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Line 130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Line 131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Line 132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1" name="Group 133"/>
          <p:cNvGrpSpPr>
            <a:grpSpLocks/>
          </p:cNvGrpSpPr>
          <p:nvPr/>
        </p:nvGrpSpPr>
        <p:grpSpPr bwMode="auto">
          <a:xfrm>
            <a:off x="1687513" y="2762250"/>
            <a:ext cx="388937" cy="1393825"/>
            <a:chOff x="2880" y="3291"/>
            <a:chExt cx="256" cy="1007"/>
          </a:xfrm>
        </p:grpSpPr>
        <p:sp>
          <p:nvSpPr>
            <p:cNvPr id="21667" name="Oval 134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8" name="Oval 135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9" name="Line 136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137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138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Line 139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140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Line 141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2" name="Group 142"/>
          <p:cNvGrpSpPr>
            <a:grpSpLocks/>
          </p:cNvGrpSpPr>
          <p:nvPr/>
        </p:nvGrpSpPr>
        <p:grpSpPr bwMode="auto">
          <a:xfrm>
            <a:off x="1066800" y="2763838"/>
            <a:ext cx="387350" cy="1393825"/>
            <a:chOff x="2880" y="3291"/>
            <a:chExt cx="256" cy="1007"/>
          </a:xfrm>
        </p:grpSpPr>
        <p:sp>
          <p:nvSpPr>
            <p:cNvPr id="21659" name="Oval 143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0" name="Oval 144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1" name="Line 145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Line 146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Line 147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148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Line 149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Line 150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3" name="Group 151"/>
          <p:cNvGrpSpPr>
            <a:grpSpLocks/>
          </p:cNvGrpSpPr>
          <p:nvPr/>
        </p:nvGrpSpPr>
        <p:grpSpPr bwMode="auto">
          <a:xfrm>
            <a:off x="560388" y="2741613"/>
            <a:ext cx="388937" cy="1393825"/>
            <a:chOff x="2880" y="3291"/>
            <a:chExt cx="256" cy="1007"/>
          </a:xfrm>
        </p:grpSpPr>
        <p:sp>
          <p:nvSpPr>
            <p:cNvPr id="21651" name="Oval 152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2" name="Oval 153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3" name="Line 154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Line 155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Line 156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Line 157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Line 158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Line 159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4" name="Group 160"/>
          <p:cNvGrpSpPr>
            <a:grpSpLocks/>
          </p:cNvGrpSpPr>
          <p:nvPr/>
        </p:nvGrpSpPr>
        <p:grpSpPr bwMode="auto">
          <a:xfrm>
            <a:off x="50800" y="2743200"/>
            <a:ext cx="388938" cy="1392238"/>
            <a:chOff x="2880" y="3291"/>
            <a:chExt cx="256" cy="1007"/>
          </a:xfrm>
        </p:grpSpPr>
        <p:sp>
          <p:nvSpPr>
            <p:cNvPr id="21643" name="Oval 161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4" name="Oval 162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5" name="Line 163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Line 164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Line 165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Line 166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Line 167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Line 168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5" name="Group 169"/>
          <p:cNvGrpSpPr>
            <a:grpSpLocks/>
          </p:cNvGrpSpPr>
          <p:nvPr/>
        </p:nvGrpSpPr>
        <p:grpSpPr bwMode="auto">
          <a:xfrm>
            <a:off x="4148138" y="2757488"/>
            <a:ext cx="388937" cy="1393825"/>
            <a:chOff x="2880" y="3291"/>
            <a:chExt cx="256" cy="1007"/>
          </a:xfrm>
        </p:grpSpPr>
        <p:sp>
          <p:nvSpPr>
            <p:cNvPr id="21635" name="Oval 170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6" name="Oval 171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7" name="Line 172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Line 173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Line 174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Line 175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Line 176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Line 177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6" name="Group 180"/>
          <p:cNvGrpSpPr>
            <a:grpSpLocks/>
          </p:cNvGrpSpPr>
          <p:nvPr/>
        </p:nvGrpSpPr>
        <p:grpSpPr bwMode="auto">
          <a:xfrm>
            <a:off x="4692650" y="2773363"/>
            <a:ext cx="388938" cy="1393825"/>
            <a:chOff x="2880" y="3291"/>
            <a:chExt cx="256" cy="1007"/>
          </a:xfrm>
        </p:grpSpPr>
        <p:sp>
          <p:nvSpPr>
            <p:cNvPr id="21627" name="Oval 181"/>
            <p:cNvSpPr>
              <a:spLocks noChangeArrowheads="1"/>
            </p:cNvSpPr>
            <p:nvPr/>
          </p:nvSpPr>
          <p:spPr bwMode="auto">
            <a:xfrm>
              <a:off x="2880" y="3291"/>
              <a:ext cx="256" cy="29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Oval 182"/>
            <p:cNvSpPr>
              <a:spLocks noChangeArrowheads="1"/>
            </p:cNvSpPr>
            <p:nvPr/>
          </p:nvSpPr>
          <p:spPr bwMode="auto">
            <a:xfrm>
              <a:off x="3052" y="3384"/>
              <a:ext cx="29" cy="29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9" name="Line 183"/>
            <p:cNvSpPr>
              <a:spLocks noChangeShapeType="1"/>
            </p:cNvSpPr>
            <p:nvPr/>
          </p:nvSpPr>
          <p:spPr bwMode="auto">
            <a:xfrm>
              <a:off x="2997" y="3601"/>
              <a:ext cx="0" cy="43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184"/>
            <p:cNvSpPr>
              <a:spLocks noChangeShapeType="1"/>
            </p:cNvSpPr>
            <p:nvPr/>
          </p:nvSpPr>
          <p:spPr bwMode="auto">
            <a:xfrm flipH="1">
              <a:off x="2901" y="3676"/>
              <a:ext cx="9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185"/>
            <p:cNvSpPr>
              <a:spLocks noChangeShapeType="1"/>
            </p:cNvSpPr>
            <p:nvPr/>
          </p:nvSpPr>
          <p:spPr bwMode="auto">
            <a:xfrm>
              <a:off x="3006" y="3677"/>
              <a:ext cx="77" cy="19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186"/>
            <p:cNvSpPr>
              <a:spLocks noChangeShapeType="1"/>
            </p:cNvSpPr>
            <p:nvPr/>
          </p:nvSpPr>
          <p:spPr bwMode="auto">
            <a:xfrm flipH="1">
              <a:off x="2903" y="4011"/>
              <a:ext cx="87" cy="28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Line 187"/>
            <p:cNvSpPr>
              <a:spLocks noChangeShapeType="1"/>
            </p:cNvSpPr>
            <p:nvPr/>
          </p:nvSpPr>
          <p:spPr bwMode="auto">
            <a:xfrm>
              <a:off x="2998" y="4012"/>
              <a:ext cx="106" cy="28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188"/>
            <p:cNvSpPr>
              <a:spLocks noChangeShapeType="1"/>
            </p:cNvSpPr>
            <p:nvPr/>
          </p:nvSpPr>
          <p:spPr bwMode="auto">
            <a:xfrm>
              <a:off x="3051" y="3476"/>
              <a:ext cx="84" cy="1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7" name="AutoShape 189"/>
          <p:cNvSpPr>
            <a:spLocks noChangeArrowheads="1"/>
          </p:cNvSpPr>
          <p:nvPr/>
        </p:nvSpPr>
        <p:spPr bwMode="auto">
          <a:xfrm>
            <a:off x="1517650" y="2144713"/>
            <a:ext cx="1295400" cy="457200"/>
          </a:xfrm>
          <a:prstGeom prst="wedgeEllipseCallout">
            <a:avLst>
              <a:gd name="adj1" fmla="val -8454"/>
              <a:gd name="adj2" fmla="val 8819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Ouch!</a:t>
            </a:r>
          </a:p>
        </p:txBody>
      </p:sp>
      <p:grpSp>
        <p:nvGrpSpPr>
          <p:cNvPr id="21528" name="Group 289"/>
          <p:cNvGrpSpPr>
            <a:grpSpLocks/>
          </p:cNvGrpSpPr>
          <p:nvPr/>
        </p:nvGrpSpPr>
        <p:grpSpPr bwMode="auto">
          <a:xfrm>
            <a:off x="55563" y="4995863"/>
            <a:ext cx="5181600" cy="1346200"/>
            <a:chOff x="112" y="3430"/>
            <a:chExt cx="3150" cy="848"/>
          </a:xfrm>
        </p:grpSpPr>
        <p:grpSp>
          <p:nvGrpSpPr>
            <p:cNvPr id="21537" name="Group 192"/>
            <p:cNvGrpSpPr>
              <a:grpSpLocks/>
            </p:cNvGrpSpPr>
            <p:nvPr/>
          </p:nvGrpSpPr>
          <p:grpSpPr bwMode="auto">
            <a:xfrm>
              <a:off x="2365" y="3447"/>
              <a:ext cx="239" cy="825"/>
              <a:chOff x="2880" y="3291"/>
              <a:chExt cx="256" cy="1007"/>
            </a:xfrm>
          </p:grpSpPr>
          <p:sp>
            <p:nvSpPr>
              <p:cNvPr id="21619" name="Oval 193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0" name="Oval 194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1" name="Line 195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" name="Line 196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" name="Line 197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4" name="Line 198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5" name="Line 199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" name="Line 200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8" name="Group 201"/>
            <p:cNvGrpSpPr>
              <a:grpSpLocks/>
            </p:cNvGrpSpPr>
            <p:nvPr/>
          </p:nvGrpSpPr>
          <p:grpSpPr bwMode="auto">
            <a:xfrm>
              <a:off x="2032" y="3448"/>
              <a:ext cx="239" cy="825"/>
              <a:chOff x="2880" y="3291"/>
              <a:chExt cx="256" cy="1007"/>
            </a:xfrm>
          </p:grpSpPr>
          <p:sp>
            <p:nvSpPr>
              <p:cNvPr id="21611" name="Oval 202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2" name="Oval 203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3" name="Line 204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" name="Line 205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" name="Line 206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" name="Line 207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" name="Line 208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Line 209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9" name="Group 210"/>
            <p:cNvGrpSpPr>
              <a:grpSpLocks/>
            </p:cNvGrpSpPr>
            <p:nvPr/>
          </p:nvGrpSpPr>
          <p:grpSpPr bwMode="auto">
            <a:xfrm>
              <a:off x="1732" y="3435"/>
              <a:ext cx="239" cy="825"/>
              <a:chOff x="2880" y="3291"/>
              <a:chExt cx="256" cy="1007"/>
            </a:xfrm>
          </p:grpSpPr>
          <p:sp>
            <p:nvSpPr>
              <p:cNvPr id="21603" name="Oval 211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Oval 212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5" name="Line 213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Line 214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Line 215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Line 216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Line 217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Line 218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0" name="Group 219"/>
            <p:cNvGrpSpPr>
              <a:grpSpLocks/>
            </p:cNvGrpSpPr>
            <p:nvPr/>
          </p:nvGrpSpPr>
          <p:grpSpPr bwMode="auto">
            <a:xfrm>
              <a:off x="1399" y="3436"/>
              <a:ext cx="239" cy="825"/>
              <a:chOff x="2880" y="3291"/>
              <a:chExt cx="256" cy="1007"/>
            </a:xfrm>
          </p:grpSpPr>
          <p:sp>
            <p:nvSpPr>
              <p:cNvPr id="21595" name="Oval 220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6" name="Oval 221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Line 222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8" name="Line 223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Line 224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Line 225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Line 226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Line 227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1" name="Group 228"/>
            <p:cNvGrpSpPr>
              <a:grpSpLocks/>
            </p:cNvGrpSpPr>
            <p:nvPr/>
          </p:nvGrpSpPr>
          <p:grpSpPr bwMode="auto">
            <a:xfrm>
              <a:off x="1078" y="3442"/>
              <a:ext cx="238" cy="825"/>
              <a:chOff x="2880" y="3291"/>
              <a:chExt cx="256" cy="1007"/>
            </a:xfrm>
          </p:grpSpPr>
          <p:sp>
            <p:nvSpPr>
              <p:cNvPr id="21587" name="Oval 229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8" name="Oval 230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9" name="Line 231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Line 232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Line 233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Line 234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235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Line 236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2" name="Group 237"/>
            <p:cNvGrpSpPr>
              <a:grpSpLocks/>
            </p:cNvGrpSpPr>
            <p:nvPr/>
          </p:nvGrpSpPr>
          <p:grpSpPr bwMode="auto">
            <a:xfrm>
              <a:off x="745" y="3443"/>
              <a:ext cx="239" cy="825"/>
              <a:chOff x="2880" y="3291"/>
              <a:chExt cx="256" cy="1007"/>
            </a:xfrm>
          </p:grpSpPr>
          <p:sp>
            <p:nvSpPr>
              <p:cNvPr id="21579" name="Oval 238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0" name="Oval 239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1" name="Line 240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241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242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Line 243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Line 244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Line 245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3" name="Group 246"/>
            <p:cNvGrpSpPr>
              <a:grpSpLocks/>
            </p:cNvGrpSpPr>
            <p:nvPr/>
          </p:nvGrpSpPr>
          <p:grpSpPr bwMode="auto">
            <a:xfrm>
              <a:off x="445" y="3430"/>
              <a:ext cx="238" cy="825"/>
              <a:chOff x="2880" y="3291"/>
              <a:chExt cx="256" cy="1007"/>
            </a:xfrm>
          </p:grpSpPr>
          <p:sp>
            <p:nvSpPr>
              <p:cNvPr id="21571" name="Oval 247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Oval 248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Line 249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Line 250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251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Line 252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Line 253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Line 254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4" name="Group 255"/>
            <p:cNvGrpSpPr>
              <a:grpSpLocks/>
            </p:cNvGrpSpPr>
            <p:nvPr/>
          </p:nvGrpSpPr>
          <p:grpSpPr bwMode="auto">
            <a:xfrm>
              <a:off x="112" y="3431"/>
              <a:ext cx="239" cy="825"/>
              <a:chOff x="2880" y="3291"/>
              <a:chExt cx="256" cy="1007"/>
            </a:xfrm>
          </p:grpSpPr>
          <p:sp>
            <p:nvSpPr>
              <p:cNvPr id="21563" name="Oval 256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4" name="Oval 257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5" name="Line 258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Line 259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Line 260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Line 261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Line 262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Line 263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5" name="Group 264"/>
            <p:cNvGrpSpPr>
              <a:grpSpLocks/>
            </p:cNvGrpSpPr>
            <p:nvPr/>
          </p:nvGrpSpPr>
          <p:grpSpPr bwMode="auto">
            <a:xfrm>
              <a:off x="2772" y="3443"/>
              <a:ext cx="238" cy="825"/>
              <a:chOff x="2880" y="3291"/>
              <a:chExt cx="256" cy="1007"/>
            </a:xfrm>
          </p:grpSpPr>
          <p:sp>
            <p:nvSpPr>
              <p:cNvPr id="21555" name="Oval 265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Oval 266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7" name="Line 267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Line 268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269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Line 270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Line 271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Line 272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6" name="Group 274"/>
            <p:cNvGrpSpPr>
              <a:grpSpLocks/>
            </p:cNvGrpSpPr>
            <p:nvPr/>
          </p:nvGrpSpPr>
          <p:grpSpPr bwMode="auto">
            <a:xfrm>
              <a:off x="3023" y="3453"/>
              <a:ext cx="239" cy="825"/>
              <a:chOff x="2880" y="3291"/>
              <a:chExt cx="256" cy="1007"/>
            </a:xfrm>
          </p:grpSpPr>
          <p:sp>
            <p:nvSpPr>
              <p:cNvPr id="21547" name="Oval 275"/>
              <p:cNvSpPr>
                <a:spLocks noChangeArrowheads="1"/>
              </p:cNvSpPr>
              <p:nvPr/>
            </p:nvSpPr>
            <p:spPr bwMode="auto">
              <a:xfrm>
                <a:off x="2880" y="3291"/>
                <a:ext cx="256" cy="298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Oval 276"/>
              <p:cNvSpPr>
                <a:spLocks noChangeArrowheads="1"/>
              </p:cNvSpPr>
              <p:nvPr/>
            </p:nvSpPr>
            <p:spPr bwMode="auto">
              <a:xfrm>
                <a:off x="3052" y="3384"/>
                <a:ext cx="29" cy="2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9" name="Line 277"/>
              <p:cNvSpPr>
                <a:spLocks noChangeShapeType="1"/>
              </p:cNvSpPr>
              <p:nvPr/>
            </p:nvSpPr>
            <p:spPr bwMode="auto">
              <a:xfrm>
                <a:off x="2997" y="3601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Line 278"/>
              <p:cNvSpPr>
                <a:spLocks noChangeShapeType="1"/>
              </p:cNvSpPr>
              <p:nvPr/>
            </p:nvSpPr>
            <p:spPr bwMode="auto">
              <a:xfrm flipH="1">
                <a:off x="2901" y="3676"/>
                <a:ext cx="9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Line 279"/>
              <p:cNvSpPr>
                <a:spLocks noChangeShapeType="1"/>
              </p:cNvSpPr>
              <p:nvPr/>
            </p:nvSpPr>
            <p:spPr bwMode="auto">
              <a:xfrm>
                <a:off x="3006" y="3677"/>
                <a:ext cx="77" cy="19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Line 280"/>
              <p:cNvSpPr>
                <a:spLocks noChangeShapeType="1"/>
              </p:cNvSpPr>
              <p:nvPr/>
            </p:nvSpPr>
            <p:spPr bwMode="auto">
              <a:xfrm flipH="1">
                <a:off x="2903" y="4011"/>
                <a:ext cx="87" cy="28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Line 281"/>
              <p:cNvSpPr>
                <a:spLocks noChangeShapeType="1"/>
              </p:cNvSpPr>
              <p:nvPr/>
            </p:nvSpPr>
            <p:spPr bwMode="auto">
              <a:xfrm>
                <a:off x="2998" y="4012"/>
                <a:ext cx="106" cy="28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Line 282"/>
              <p:cNvSpPr>
                <a:spLocks noChangeShapeType="1"/>
              </p:cNvSpPr>
              <p:nvPr/>
            </p:nvSpPr>
            <p:spPr bwMode="auto">
              <a:xfrm>
                <a:off x="3051" y="3476"/>
                <a:ext cx="84" cy="1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29" name="AutoShape 285"/>
          <p:cNvSpPr>
            <a:spLocks noChangeArrowheads="1"/>
          </p:cNvSpPr>
          <p:nvPr/>
        </p:nvSpPr>
        <p:spPr bwMode="auto">
          <a:xfrm>
            <a:off x="3700463" y="4413250"/>
            <a:ext cx="1295400" cy="457200"/>
          </a:xfrm>
          <a:prstGeom prst="wedgeEllipseCallout">
            <a:avLst>
              <a:gd name="adj1" fmla="val 37620"/>
              <a:gd name="adj2" fmla="val 7986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Ouch!</a:t>
            </a:r>
          </a:p>
        </p:txBody>
      </p:sp>
      <p:sp>
        <p:nvSpPr>
          <p:cNvPr id="21530" name="Text Box 286"/>
          <p:cNvSpPr txBox="1">
            <a:spLocks noChangeArrowheads="1"/>
          </p:cNvSpPr>
          <p:nvPr/>
        </p:nvSpPr>
        <p:spPr bwMode="auto">
          <a:xfrm>
            <a:off x="266700" y="190023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21531" name="Text Box 287"/>
          <p:cNvSpPr txBox="1">
            <a:spLocks noChangeArrowheads="1"/>
          </p:cNvSpPr>
          <p:nvPr/>
        </p:nvSpPr>
        <p:spPr bwMode="auto">
          <a:xfrm>
            <a:off x="1828800" y="4114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21532" name="Text Box 288"/>
          <p:cNvSpPr txBox="1">
            <a:spLocks noChangeArrowheads="1"/>
          </p:cNvSpPr>
          <p:nvPr/>
        </p:nvSpPr>
        <p:spPr bwMode="auto">
          <a:xfrm>
            <a:off x="4638675" y="63119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</a:t>
            </a:r>
          </a:p>
        </p:txBody>
      </p:sp>
      <p:sp>
        <p:nvSpPr>
          <p:cNvPr id="21533" name="Text Box 290"/>
          <p:cNvSpPr txBox="1">
            <a:spLocks noChangeArrowheads="1"/>
          </p:cNvSpPr>
          <p:nvPr/>
        </p:nvSpPr>
        <p:spPr bwMode="auto">
          <a:xfrm>
            <a:off x="4081463" y="632142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</a:rPr>
              <a:t>R</a:t>
            </a:r>
          </a:p>
        </p:txBody>
      </p:sp>
      <p:sp>
        <p:nvSpPr>
          <p:cNvPr id="21534" name="Text Box 291"/>
          <p:cNvSpPr txBox="1">
            <a:spLocks noChangeArrowheads="1"/>
          </p:cNvSpPr>
          <p:nvPr/>
        </p:nvSpPr>
        <p:spPr bwMode="auto">
          <a:xfrm>
            <a:off x="1371600" y="4114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</a:rPr>
              <a:t>R</a:t>
            </a:r>
          </a:p>
        </p:txBody>
      </p:sp>
      <p:sp>
        <p:nvSpPr>
          <p:cNvPr id="21535" name="Text Box 293"/>
          <p:cNvSpPr txBox="1">
            <a:spLocks noChangeArrowheads="1"/>
          </p:cNvSpPr>
          <p:nvPr/>
        </p:nvSpPr>
        <p:spPr bwMode="auto">
          <a:xfrm>
            <a:off x="5715000" y="1524000"/>
            <a:ext cx="3124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C</a:t>
            </a:r>
            <a:r>
              <a:rPr lang="en-US" dirty="0"/>
              <a:t> = Compression (high kid density)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FF"/>
                </a:solidFill>
              </a:rPr>
              <a:t>R</a:t>
            </a:r>
            <a:r>
              <a:rPr lang="en-US" dirty="0"/>
              <a:t> = Rarefaction (low kid density)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The compression (the pulse) moves up the line, but each kid keeps his place in line.</a:t>
            </a:r>
          </a:p>
        </p:txBody>
      </p:sp>
      <p:sp>
        <p:nvSpPr>
          <p:cNvPr id="21536" name="AutoShape 294"/>
          <p:cNvSpPr>
            <a:spLocks noChangeArrowheads="1"/>
          </p:cNvSpPr>
          <p:nvPr/>
        </p:nvSpPr>
        <p:spPr bwMode="auto">
          <a:xfrm>
            <a:off x="5824538" y="5208588"/>
            <a:ext cx="2590800" cy="1600200"/>
          </a:xfrm>
          <a:prstGeom prst="wedgeEllipseCallout">
            <a:avLst>
              <a:gd name="adj1" fmla="val -70097"/>
              <a:gd name="adj2" fmla="val -4583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I hope Godzilla eats that bully!</a:t>
            </a:r>
          </a:p>
        </p:txBody>
      </p:sp>
    </p:spTree>
    <p:extLst>
      <p:ext uri="{BB962C8B-B14F-4D97-AF65-F5344CB8AC3E}">
        <p14:creationId xmlns:p14="http://schemas.microsoft.com/office/powerpoint/2010/main" val="126046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>
          <a:xfrm>
            <a:off x="279399" y="320357"/>
            <a:ext cx="8651949" cy="4114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ahoma" charset="0"/>
                <a:ea typeface="Tahoma" charset="0"/>
                <a:cs typeface="Times New Roman" charset="0"/>
              </a:rPr>
              <a:t>6.  Transverse waves</a:t>
            </a:r>
          </a:p>
          <a:p>
            <a:pPr lvl="1"/>
            <a:r>
              <a:rPr lang="en-US" sz="3600" u="sng" dirty="0" smtClean="0">
                <a:latin typeface="Tahoma" charset="0"/>
                <a:ea typeface="Tahoma" charset="0"/>
                <a:cs typeface="Times New Roman" charset="0"/>
              </a:rPr>
              <a:t>wave particles vibrate in an up-and-down or side-to-side motion</a:t>
            </a:r>
            <a:endParaRPr lang="en-US" sz="3600" u="sng" dirty="0" smtClean="0"/>
          </a:p>
          <a:p>
            <a:pPr lvl="1"/>
            <a:endParaRPr lang="en-US" sz="4000" u="sng" dirty="0">
              <a:solidFill>
                <a:srgbClr val="FF6600"/>
              </a:solidFill>
              <a:latin typeface="Tahoma" charset="0"/>
              <a:ea typeface="Tahoma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2270230"/>
            <a:ext cx="2707307" cy="1841366"/>
          </a:xfrm>
          <a:prstGeom prst="rect">
            <a:avLst/>
          </a:prstGeom>
        </p:spPr>
      </p:pic>
      <p:pic>
        <p:nvPicPr>
          <p:cNvPr id="8" name="Picture 2" descr="Image result for transverse wave compression"/>
          <p:cNvPicPr>
            <a:picLocks noChangeAspect="1" noChangeArrowheads="1"/>
          </p:cNvPicPr>
          <p:nvPr/>
        </p:nvPicPr>
        <p:blipFill>
          <a:blip r:embed="rId3"/>
          <a:srcRect t="48493" b="8841"/>
          <a:stretch>
            <a:fillRect/>
          </a:stretch>
        </p:blipFill>
        <p:spPr bwMode="auto">
          <a:xfrm>
            <a:off x="609600" y="4111596"/>
            <a:ext cx="7631264" cy="176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64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437" y="457201"/>
            <a:ext cx="8850563" cy="61456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7. Wavelength</a:t>
            </a:r>
            <a:r>
              <a:rPr lang="en-US" sz="4800" dirty="0" smtClean="0">
                <a:latin typeface="Comic Sans MS" pitchFamily="66" charset="0"/>
              </a:rPr>
              <a:t>- </a:t>
            </a:r>
            <a:r>
              <a:rPr lang="en-US" sz="4800" u="sng" dirty="0" smtClean="0">
                <a:latin typeface="Comic Sans MS" pitchFamily="66" charset="0"/>
              </a:rPr>
              <a:t>the distance         between two successive points in the wave. </a:t>
            </a:r>
            <a:r>
              <a:rPr lang="en-US" sz="4800" dirty="0" smtClean="0">
                <a:latin typeface="Comic Sans MS" pitchFamily="66" charset="0"/>
              </a:rPr>
              <a:t>(measured in meters)</a:t>
            </a:r>
            <a:endParaRPr lang="en-US" sz="6500" u="sng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8. Crests</a:t>
            </a:r>
            <a:r>
              <a:rPr lang="en-US" sz="4800" dirty="0" smtClean="0">
                <a:latin typeface="Comic Sans MS" pitchFamily="66" charset="0"/>
              </a:rPr>
              <a:t>- </a:t>
            </a:r>
            <a:r>
              <a:rPr lang="en-US" sz="4800" u="sng" dirty="0" smtClean="0">
                <a:latin typeface="Comic Sans MS" pitchFamily="66" charset="0"/>
              </a:rPr>
              <a:t>Highest part of a wave</a:t>
            </a:r>
            <a:endParaRPr lang="en-US" sz="4800" u="sng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9. Troughs</a:t>
            </a:r>
            <a:r>
              <a:rPr lang="en-US" sz="4800" dirty="0" smtClean="0">
                <a:latin typeface="Comic Sans MS" pitchFamily="66" charset="0"/>
              </a:rPr>
              <a:t>- </a:t>
            </a:r>
            <a:r>
              <a:rPr lang="en-US" sz="4800" u="sng" dirty="0" smtClean="0">
                <a:latin typeface="Comic Sans MS" pitchFamily="66" charset="0"/>
              </a:rPr>
              <a:t>The low points of the </a:t>
            </a:r>
            <a:br>
              <a:rPr lang="en-US" sz="4800" u="sng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                    </a:t>
            </a:r>
            <a:r>
              <a:rPr lang="en-US" sz="4800" u="sng" dirty="0" smtClean="0">
                <a:latin typeface="Comic Sans MS" pitchFamily="66" charset="0"/>
              </a:rPr>
              <a:t>wave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  <a:cs typeface="Times New Roman" charset="0"/>
              </a:rPr>
              <a:t>10. Amplitude</a:t>
            </a:r>
            <a:r>
              <a:rPr lang="en-US" sz="4800" dirty="0" smtClean="0">
                <a:latin typeface="Comic Sans MS" pitchFamily="66" charset="0"/>
                <a:cs typeface="Times New Roman" charset="0"/>
              </a:rPr>
              <a:t>- </a:t>
            </a:r>
            <a:r>
              <a:rPr lang="en-US" sz="4800" u="sng" dirty="0" smtClean="0">
                <a:latin typeface="Comic Sans MS" pitchFamily="66" charset="0"/>
                <a:cs typeface="Times New Roman" charset="0"/>
              </a:rPr>
              <a:t>is the maximum distance  in a wave  from its rest position. (</a:t>
            </a:r>
            <a:r>
              <a:rPr lang="en-US" sz="4800" dirty="0" smtClean="0">
                <a:latin typeface="Comic Sans MS" pitchFamily="66" charset="0"/>
                <a:cs typeface="Times New Roman" charset="0"/>
              </a:rPr>
              <a:t>height- in meters)</a:t>
            </a:r>
            <a:endParaRPr lang="en-US" sz="4800" u="sng" dirty="0" smtClean="0">
              <a:latin typeface="Comic Sans MS" pitchFamily="66" charset="0"/>
            </a:endParaRPr>
          </a:p>
          <a:p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288" y="2456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www.teachengineering.org/collection/cub_/lessons/cub_seismicw/Images/cub_seismicw_lesson01_image2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284" y="1417638"/>
            <a:ext cx="8227364" cy="48373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76730" y="2027581"/>
            <a:ext cx="1152939" cy="265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90461" y="5715000"/>
            <a:ext cx="1152939" cy="46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13991" y="1560444"/>
            <a:ext cx="1891748" cy="46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1477" y="2438400"/>
            <a:ext cx="331305" cy="1378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626" y="185530"/>
            <a:ext cx="7945022" cy="927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Draw and include labels when shown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4375006"/>
            <a:ext cx="3733800" cy="133999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https://www.youtube.com/watch?v=X1OGiWPq5j8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4075106"/>
            <a:ext cx="3733800" cy="163989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https://www.youtube.com/watch?v=jmYemuXCC6Y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1337</TotalTime>
  <Words>495</Words>
  <Application>Microsoft Macintosh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W A V E S</vt:lpstr>
      <vt:lpstr>PowerPoint Presentation</vt:lpstr>
      <vt:lpstr>PowerPoint Presentation</vt:lpstr>
      <vt:lpstr>PowerPoint Presentation</vt:lpstr>
      <vt:lpstr>Longitinal Waves 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tube waves</vt:lpstr>
      <vt:lpstr>PowerPoint Presentation</vt:lpstr>
      <vt:lpstr>PowerPoint Presentation</vt:lpstr>
      <vt:lpstr>EM Spectrum </vt:lpstr>
    </vt:vector>
  </TitlesOfParts>
  <Company>Petaluma City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Toal</dc:creator>
  <cp:lastModifiedBy>User</cp:lastModifiedBy>
  <cp:revision>129</cp:revision>
  <cp:lastPrinted>2016-02-26T22:35:02Z</cp:lastPrinted>
  <dcterms:created xsi:type="dcterms:W3CDTF">2015-02-22T04:22:09Z</dcterms:created>
  <dcterms:modified xsi:type="dcterms:W3CDTF">2018-02-26T19:39:48Z</dcterms:modified>
</cp:coreProperties>
</file>