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CCFF"/>
    <a:srgbClr val="CC99FF"/>
    <a:srgbClr val="FF99FF"/>
    <a:srgbClr val="CCECFF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9A14-F5EE-440C-A53F-D16AE982571F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C1A4-ED15-43B5-8EE0-C528075E3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C1A4-ED15-43B5-8EE0-C528075E34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215A-0EFB-4E36-8FA4-145BE081D556}" type="datetimeFigureOut">
              <a:rPr lang="en-US" smtClean="0"/>
              <a:pPr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AF56-0B3B-45CF-8472-A1BF63965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genchem.rutgers.edu/bal3b2.html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aus.com/input/tutorials/tbb/TBBread.html" TargetMode="External"/><Relationship Id="rId4" Type="http://schemas.openxmlformats.org/officeDocument/2006/relationships/hyperlink" Target="https://www.explorelearning.com/index.cfm?method=cResource.dspDetail&amp;ResourceID=385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Triple Beam Balance and </a:t>
            </a:r>
            <a:r>
              <a:rPr lang="en-US" sz="6600" dirty="0"/>
              <a:t>G</a:t>
            </a:r>
            <a:r>
              <a:rPr lang="en-US" sz="6600" dirty="0" smtClean="0"/>
              <a:t>raduated Cylinder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A.  Triple beam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858000" cy="4525963"/>
          </a:xfrm>
        </p:spPr>
        <p:txBody>
          <a:bodyPr/>
          <a:lstStyle/>
          <a:p>
            <a:r>
              <a:rPr lang="en-US" i="1" dirty="0" smtClean="0"/>
              <a:t>Used to measure </a:t>
            </a:r>
            <a:r>
              <a:rPr lang="en-US" i="1" u="sng" dirty="0" smtClean="0"/>
              <a:t>MASS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age showing the main components of a triple beam balance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90800"/>
            <a:ext cx="6372225" cy="258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67200" y="44196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562600" y="28194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629400" y="28194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43400" y="3276600"/>
            <a:ext cx="12858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 flipV="1">
            <a:off x="914400" y="41910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09800" y="27432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Pan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2209800" y="2743200"/>
            <a:ext cx="1828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5715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 rot="16200000">
            <a:off x="4495800" y="3733800"/>
            <a:ext cx="609600" cy="3352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/>
              <a:t>B.  How to use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600" i="1" dirty="0"/>
              <a:t>1.  Pan needs to be </a:t>
            </a:r>
            <a:r>
              <a:rPr lang="en-US" sz="3600" b="1" i="1" u="sng" dirty="0"/>
              <a:t>empty</a:t>
            </a:r>
          </a:p>
          <a:p>
            <a:pPr lvl="0">
              <a:defRPr/>
            </a:pPr>
            <a:r>
              <a:rPr lang="en-US" sz="3600" i="1" dirty="0"/>
              <a:t>2.  All riders are all the way to the </a:t>
            </a:r>
            <a:r>
              <a:rPr lang="en-US" sz="3600" i="1" dirty="0" smtClean="0"/>
              <a:t> </a:t>
            </a:r>
            <a:br>
              <a:rPr lang="en-US" sz="3600" i="1" dirty="0" smtClean="0"/>
            </a:br>
            <a:r>
              <a:rPr lang="en-US" sz="3600" i="1" dirty="0" smtClean="0"/>
              <a:t>               </a:t>
            </a:r>
            <a:r>
              <a:rPr lang="en-US" sz="3600" b="1" i="1" u="sng" dirty="0" smtClean="0"/>
              <a:t>left</a:t>
            </a:r>
            <a:endParaRPr lang="en-US" sz="3600" b="1" i="1" u="sng" dirty="0"/>
          </a:p>
          <a:p>
            <a:pPr lvl="0">
              <a:defRPr/>
            </a:pPr>
            <a:r>
              <a:rPr lang="en-US" sz="3600" i="1" dirty="0"/>
              <a:t>3.   </a:t>
            </a:r>
            <a:r>
              <a:rPr lang="en-US" sz="3600" i="1" dirty="0" smtClean="0"/>
              <a:t>Check if </a:t>
            </a:r>
            <a:r>
              <a:rPr lang="en-US" sz="3600" b="1" i="1" u="sng" dirty="0" smtClean="0"/>
              <a:t>pointer</a:t>
            </a:r>
            <a:r>
              <a:rPr lang="en-US" sz="3600" i="1" dirty="0" smtClean="0"/>
              <a:t> is at </a:t>
            </a:r>
            <a:r>
              <a:rPr lang="en-US" sz="3600" b="1" i="1" u="sng" dirty="0" smtClean="0"/>
              <a:t>zero</a:t>
            </a:r>
            <a:r>
              <a:rPr lang="en-US" sz="3600" b="1" i="1" dirty="0" smtClean="0"/>
              <a:t> </a:t>
            </a:r>
            <a:r>
              <a:rPr lang="en-US" sz="3600" dirty="0" smtClean="0"/>
              <a:t>mark</a:t>
            </a:r>
          </a:p>
          <a:p>
            <a:pPr lvl="5">
              <a:defRPr/>
            </a:pPr>
            <a:r>
              <a:rPr lang="en-US" sz="3200" dirty="0" smtClean="0"/>
              <a:t>If not-  Turn adjustment </a:t>
            </a:r>
            <a:r>
              <a:rPr lang="en-US" sz="3200" b="1" u="sng" dirty="0" smtClean="0"/>
              <a:t>knob</a:t>
            </a:r>
            <a:r>
              <a:rPr lang="en-US" sz="3200" dirty="0" smtClean="0"/>
              <a:t> </a:t>
            </a:r>
            <a:r>
              <a:rPr lang="en-US" sz="3200" b="1" u="sng" dirty="0" smtClean="0"/>
              <a:t>slightly</a:t>
            </a:r>
          </a:p>
          <a:p>
            <a:pPr lvl="6">
              <a:defRPr/>
            </a:pPr>
            <a:r>
              <a:rPr lang="en-US" sz="3200" dirty="0" smtClean="0"/>
              <a:t>Too much will </a:t>
            </a:r>
            <a:r>
              <a:rPr lang="en-US" sz="3200" b="1" u="sng" dirty="0" smtClean="0"/>
              <a:t>BREAK</a:t>
            </a:r>
            <a:r>
              <a:rPr lang="en-US" sz="3200" b="1" dirty="0" smtClean="0"/>
              <a:t> </a:t>
            </a:r>
            <a:r>
              <a:rPr lang="en-US" sz="3200" dirty="0" smtClean="0"/>
              <a:t>IT</a:t>
            </a:r>
            <a:endParaRPr lang="en-US" sz="3200" dirty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r>
              <a:rPr lang="en-US" dirty="0" smtClean="0"/>
              <a:t>4.  Place </a:t>
            </a:r>
            <a:r>
              <a:rPr lang="en-US" b="1" u="sng" dirty="0" smtClean="0"/>
              <a:t>object</a:t>
            </a:r>
            <a:r>
              <a:rPr lang="en-US" dirty="0" smtClean="0"/>
              <a:t> on </a:t>
            </a:r>
            <a:r>
              <a:rPr lang="en-US" b="1" u="sng" dirty="0" smtClean="0"/>
              <a:t>pan</a:t>
            </a:r>
          </a:p>
          <a:p>
            <a:r>
              <a:rPr lang="en-US" dirty="0" smtClean="0"/>
              <a:t>5.  Move </a:t>
            </a:r>
            <a:r>
              <a:rPr lang="en-US" b="1" u="sng" dirty="0" smtClean="0"/>
              <a:t>100 g</a:t>
            </a:r>
            <a:r>
              <a:rPr lang="en-US" b="1" dirty="0" smtClean="0"/>
              <a:t> </a:t>
            </a:r>
            <a:r>
              <a:rPr lang="en-US" b="1" u="sng" dirty="0" smtClean="0"/>
              <a:t>rider</a:t>
            </a:r>
            <a:r>
              <a:rPr lang="en-US" b="1" dirty="0" smtClean="0"/>
              <a:t> first </a:t>
            </a:r>
            <a:r>
              <a:rPr lang="en-US" dirty="0" smtClean="0"/>
              <a:t>by </a:t>
            </a:r>
            <a:r>
              <a:rPr lang="en-US" b="1" u="sng" dirty="0" smtClean="0"/>
              <a:t>notches</a:t>
            </a:r>
            <a:r>
              <a:rPr lang="en-US" dirty="0" smtClean="0"/>
              <a:t> until pointer dips </a:t>
            </a:r>
            <a:r>
              <a:rPr lang="en-US" b="1" u="sng" dirty="0" smtClean="0"/>
              <a:t>below </a:t>
            </a:r>
            <a:r>
              <a:rPr lang="en-US" dirty="0" smtClean="0"/>
              <a:t>zero mark</a:t>
            </a:r>
          </a:p>
          <a:p>
            <a:r>
              <a:rPr lang="en-US" dirty="0" smtClean="0"/>
              <a:t>6.  Move 100 g rider </a:t>
            </a:r>
            <a:r>
              <a:rPr lang="en-US" b="1" u="sng" dirty="0" smtClean="0"/>
              <a:t>BACK</a:t>
            </a:r>
            <a:r>
              <a:rPr lang="en-US" dirty="0" smtClean="0"/>
              <a:t> </a:t>
            </a:r>
            <a:r>
              <a:rPr lang="en-US" b="1" u="sng" dirty="0" smtClean="0"/>
              <a:t>one</a:t>
            </a:r>
            <a:r>
              <a:rPr lang="en-US" dirty="0" smtClean="0"/>
              <a:t> notch</a:t>
            </a:r>
          </a:p>
          <a:p>
            <a:r>
              <a:rPr lang="en-US" dirty="0" smtClean="0"/>
              <a:t>7.  Now move the </a:t>
            </a:r>
            <a:r>
              <a:rPr lang="en-US" b="1" u="sng" dirty="0" smtClean="0"/>
              <a:t>10 g </a:t>
            </a:r>
            <a:r>
              <a:rPr lang="en-US" dirty="0" smtClean="0"/>
              <a:t>rider</a:t>
            </a:r>
          </a:p>
          <a:p>
            <a:r>
              <a:rPr lang="en-US" dirty="0" smtClean="0"/>
              <a:t>8.  Lastly move the </a:t>
            </a:r>
            <a:r>
              <a:rPr lang="en-US" b="1" u="sng" dirty="0" smtClean="0"/>
              <a:t>1 g </a:t>
            </a:r>
            <a:r>
              <a:rPr lang="en-US" dirty="0" smtClean="0"/>
              <a:t>rider until pointer is at zero</a:t>
            </a:r>
            <a:endParaRPr lang="en-US" dirty="0"/>
          </a:p>
        </p:txBody>
      </p:sp>
      <p:pic>
        <p:nvPicPr>
          <p:cNvPr id="4" name="Picture 3" descr="Triple beam balan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733800"/>
            <a:ext cx="5791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5486400" y="4038600"/>
            <a:ext cx="990600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181600" y="3962400"/>
            <a:ext cx="990600" cy="762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334000" y="4267200"/>
            <a:ext cx="990600" cy="762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886200" y="3810000"/>
            <a:ext cx="1066800" cy="457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c.  Record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Add the numbers on the three riders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100 g rider=  0 g</a:t>
            </a:r>
          </a:p>
          <a:p>
            <a:r>
              <a:rPr lang="en-US" dirty="0" smtClean="0"/>
              <a:t>10g rider=  60 g</a:t>
            </a:r>
          </a:p>
          <a:p>
            <a:r>
              <a:rPr lang="en-US" dirty="0" smtClean="0"/>
              <a:t>1g rider= </a:t>
            </a:r>
            <a:r>
              <a:rPr lang="en-US" dirty="0"/>
              <a:t> </a:t>
            </a:r>
            <a:r>
              <a:rPr lang="en-US" dirty="0" smtClean="0"/>
              <a:t>2.4 g</a:t>
            </a:r>
            <a:endParaRPr lang="en-US" dirty="0"/>
          </a:p>
        </p:txBody>
      </p:sp>
      <p:pic>
        <p:nvPicPr>
          <p:cNvPr id="3074" name="Picture 2" descr="http://mrsdlovesscience.com/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04800"/>
            <a:ext cx="6019800" cy="3698173"/>
          </a:xfrm>
          <a:prstGeom prst="rect">
            <a:avLst/>
          </a:prstGeom>
          <a:noFill/>
        </p:spPr>
      </p:pic>
      <p:pic>
        <p:nvPicPr>
          <p:cNvPr id="3076" name="Picture 4" descr="tbbmd2.jpg (12628 bytes)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81000"/>
            <a:ext cx="5793883" cy="34861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886200" y="40386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51054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45720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962400"/>
            <a:ext cx="3886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33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300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3810000" y="44958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70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191000" y="51816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3.4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4419600"/>
            <a:ext cx="2971800" cy="16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 + 60 + 2.4= 62.4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4724400"/>
            <a:ext cx="9906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86400" y="4648200"/>
            <a:ext cx="2971800" cy="1600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300 + 70 + 3.4= 373.4 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http://www.ohaus.com/input/tutorials/tbb/TBBread.html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https://www.explorelearning.com/index.cfm?method=cResource.dspDetail&amp;ResourceID=385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D. Graduated Cylinder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Used to measure </a:t>
            </a:r>
            <a:r>
              <a:rPr lang="en-US" b="1" u="sng" dirty="0" smtClean="0"/>
              <a:t>VOLUME</a:t>
            </a:r>
          </a:p>
          <a:p>
            <a:r>
              <a:rPr lang="en-US" dirty="0" smtClean="0"/>
              <a:t>Read the </a:t>
            </a:r>
            <a:r>
              <a:rPr lang="en-US" b="1" u="sng" dirty="0" smtClean="0"/>
              <a:t>meniscus</a:t>
            </a:r>
          </a:p>
          <a:p>
            <a:pPr lvl="1"/>
            <a:r>
              <a:rPr lang="en-US" b="1" u="sng" dirty="0" smtClean="0"/>
              <a:t>Bottom of curve</a:t>
            </a:r>
          </a:p>
          <a:p>
            <a:pPr lvl="1"/>
            <a:r>
              <a:rPr lang="en-US" dirty="0" smtClean="0"/>
              <a:t>At </a:t>
            </a:r>
            <a:r>
              <a:rPr lang="en-US" b="1" u="sng" dirty="0" smtClean="0"/>
              <a:t>eye</a:t>
            </a:r>
            <a:r>
              <a:rPr lang="en-US" dirty="0" smtClean="0"/>
              <a:t> level</a:t>
            </a:r>
          </a:p>
          <a:p>
            <a:pPr lvl="1"/>
            <a:endParaRPr lang="en-US" dirty="0"/>
          </a:p>
        </p:txBody>
      </p:sp>
      <p:pic>
        <p:nvPicPr>
          <p:cNvPr id="27652" name="Picture 4" descr="http://www.labsafety.com/images/xl/4L-Graduated-Cylinder-LSS_i__1551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667000" cy="3333750"/>
          </a:xfrm>
          <a:prstGeom prst="rect">
            <a:avLst/>
          </a:prstGeom>
          <a:noFill/>
        </p:spPr>
      </p:pic>
      <p:pic>
        <p:nvPicPr>
          <p:cNvPr id="27654" name="Picture 6" descr="http://www.uwplatt.edu/chemep/chem/chemscape/labdocs/catofp/measurea/volume/gradcyl/pic/074247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133600"/>
            <a:ext cx="3733800" cy="280035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4953000" y="2667000"/>
            <a:ext cx="18288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mrsdlovesscience.com/meniscus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114800"/>
            <a:ext cx="3048000" cy="2286001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6248400" y="5105400"/>
            <a:ext cx="2895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6.6mL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2819400" y="3886200"/>
            <a:ext cx="2743200" cy="1219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/>
              <a:t>52mL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7620000" y="3352800"/>
            <a:ext cx="9144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7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477000" y="3200400"/>
            <a:ext cx="3657600" cy="1066800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3352800" y="1828800"/>
            <a:ext cx="3200400" cy="15240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5000" y="2590800"/>
            <a:ext cx="6096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7.8</a:t>
            </a:r>
            <a:br>
              <a:rPr lang="en-US" sz="1200" dirty="0" smtClean="0"/>
            </a:br>
            <a:r>
              <a:rPr lang="en-US" sz="1200" dirty="0" smtClean="0"/>
              <a:t>7.6</a:t>
            </a:r>
            <a:br>
              <a:rPr lang="en-US" sz="1200" dirty="0" smtClean="0"/>
            </a:br>
            <a:r>
              <a:rPr lang="en-US" sz="1200" dirty="0" smtClean="0"/>
              <a:t>7.4</a:t>
            </a:r>
            <a:br>
              <a:rPr lang="en-US" sz="1200" dirty="0" smtClean="0"/>
            </a:br>
            <a:r>
              <a:rPr lang="en-US" sz="1200" dirty="0" smtClean="0"/>
              <a:t>7.2</a:t>
            </a:r>
            <a:br>
              <a:rPr lang="en-US" sz="1200" dirty="0" smtClean="0"/>
            </a:br>
            <a:r>
              <a:rPr lang="en-US" sz="1200" dirty="0" smtClean="0"/>
              <a:t>7.0</a:t>
            </a:r>
            <a:br>
              <a:rPr lang="en-US" sz="1200" dirty="0" smtClean="0"/>
            </a:br>
            <a:r>
              <a:rPr lang="en-US" sz="1200" dirty="0" smtClean="0"/>
              <a:t>6.8</a:t>
            </a:r>
            <a:br>
              <a:rPr lang="en-US" sz="1200" dirty="0" smtClean="0"/>
            </a:br>
            <a:r>
              <a:rPr lang="en-US" sz="1200" dirty="0" smtClean="0"/>
              <a:t>6.6</a:t>
            </a:r>
            <a:br>
              <a:rPr lang="en-US" sz="1200" dirty="0" smtClean="0"/>
            </a:br>
            <a:r>
              <a:rPr lang="en-US" sz="1200" dirty="0" smtClean="0"/>
              <a:t>6.4</a:t>
            </a:r>
            <a:br>
              <a:rPr lang="en-US" sz="1200" dirty="0" smtClean="0"/>
            </a:br>
            <a:r>
              <a:rPr lang="en-US" sz="1200" dirty="0" smtClean="0"/>
              <a:t>6.2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0" grpId="0" animBg="1"/>
      <p:bldP spid="12" grpId="0" animBg="1"/>
      <p:bldP spid="13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194</Words>
  <Application>Microsoft Macintosh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Triple Beam Balance and Graduated Cylinder</vt:lpstr>
      <vt:lpstr>A.  Triple beam balance</vt:lpstr>
      <vt:lpstr>PowerPoint Presentation</vt:lpstr>
      <vt:lpstr>B.  How to use </vt:lpstr>
      <vt:lpstr>PowerPoint Presentation</vt:lpstr>
      <vt:lpstr>c.  Record mass</vt:lpstr>
      <vt:lpstr>http://www.ohaus.com/input/tutorials/tbb/TBBread.html</vt:lpstr>
      <vt:lpstr>D. Graduated Cylinder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Beam Balance</dc:title>
  <dc:creator>KC</dc:creator>
  <cp:lastModifiedBy>User</cp:lastModifiedBy>
  <cp:revision>37</cp:revision>
  <dcterms:created xsi:type="dcterms:W3CDTF">2009-08-28T03:36:06Z</dcterms:created>
  <dcterms:modified xsi:type="dcterms:W3CDTF">2016-08-23T16:11:01Z</dcterms:modified>
</cp:coreProperties>
</file>