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150D65-C64D-44FB-9152-4CC2DE0C9198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678" y="2730057"/>
            <a:ext cx="7509897" cy="170216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Experimental Design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91" y="4643679"/>
            <a:ext cx="5503077" cy="1260629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concept will be integrated throughout the year – refer to these notes when needed</a:t>
            </a:r>
          </a:p>
          <a:p>
            <a:r>
              <a:rPr lang="en-US" sz="2400" b="1" u="sng" dirty="0" smtClean="0"/>
              <a:t>(**Write just the underlined parts)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66492754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733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1042416" y="1027664"/>
            <a:ext cx="2361830" cy="4778776"/>
          </a:xfrm>
        </p:spPr>
        <p:txBody>
          <a:bodyPr/>
          <a:lstStyle/>
          <a:p>
            <a:r>
              <a:rPr lang="en-US" b="1" u="sng" dirty="0" smtClean="0"/>
              <a:t>HYPOTHESIS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Ex: #1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Ex #2: </a:t>
            </a:r>
            <a:endParaRPr lang="en-US" b="1" u="sng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4"/>
          </p:nvPr>
        </p:nvSpPr>
        <p:spPr>
          <a:xfrm>
            <a:off x="3535178" y="1027664"/>
            <a:ext cx="4529830" cy="5321736"/>
          </a:xfrm>
        </p:spPr>
        <p:txBody>
          <a:bodyPr>
            <a:normAutofit/>
          </a:bodyPr>
          <a:lstStyle/>
          <a:p>
            <a:r>
              <a:rPr lang="en-US" b="1" u="sng" dirty="0"/>
              <a:t>your prediction before you change a variable </a:t>
            </a:r>
            <a:endParaRPr lang="en-US" b="1" u="sng" dirty="0" smtClean="0"/>
          </a:p>
          <a:p>
            <a:r>
              <a:rPr lang="en-US" b="1" u="sng" dirty="0" smtClean="0"/>
              <a:t>IF __(IV)___, THEN __(DV)__.</a:t>
            </a:r>
          </a:p>
          <a:p>
            <a:pPr marL="68580" indent="0">
              <a:buNone/>
            </a:pPr>
            <a:endParaRPr lang="en-US" b="1" u="sng" dirty="0" smtClean="0"/>
          </a:p>
          <a:p>
            <a:r>
              <a:rPr lang="en-US" b="1" u="sng" dirty="0" smtClean="0"/>
              <a:t>If </a:t>
            </a:r>
            <a:r>
              <a:rPr lang="en-US" b="1" u="sng" dirty="0"/>
              <a:t>I add food coloring to the applesauce</a:t>
            </a:r>
            <a:r>
              <a:rPr lang="en-US" u="sng" dirty="0"/>
              <a:t>, </a:t>
            </a:r>
            <a:r>
              <a:rPr lang="en-US" b="1" u="sng" dirty="0" smtClean="0"/>
              <a:t>then my </a:t>
            </a:r>
            <a:r>
              <a:rPr lang="en-US" b="1" u="sng" dirty="0"/>
              <a:t>students </a:t>
            </a:r>
            <a:r>
              <a:rPr lang="en-US" b="1" u="sng" dirty="0" smtClean="0"/>
              <a:t>will choose</a:t>
            </a:r>
            <a:r>
              <a:rPr lang="mr-IN" b="1" u="sng" dirty="0" smtClean="0"/>
              <a:t>…</a:t>
            </a:r>
            <a:r>
              <a:rPr lang="en-US" b="1" u="sng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colored applesauce </a:t>
            </a:r>
            <a:r>
              <a:rPr lang="en-US" dirty="0"/>
              <a:t>over the regular </a:t>
            </a:r>
            <a:r>
              <a:rPr lang="en-US" dirty="0" smtClean="0"/>
              <a:t>applesauce. </a:t>
            </a:r>
          </a:p>
          <a:p>
            <a:r>
              <a:rPr lang="en-US" b="1" u="sng" dirty="0"/>
              <a:t>If a paper clip is added to the nose of the plane, then it will fly farther</a:t>
            </a:r>
            <a:r>
              <a:rPr lang="en-US" b="1" dirty="0" smtClean="0"/>
              <a:t>. </a:t>
            </a:r>
            <a:r>
              <a:rPr lang="en-US" sz="1600" b="1" dirty="0" smtClean="0"/>
              <a:t>(or increasing the weight of the nose.</a:t>
            </a:r>
            <a:endParaRPr lang="en-US" sz="16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217" y="3194864"/>
            <a:ext cx="1690961" cy="126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5668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490" y="1218155"/>
            <a:ext cx="2401109" cy="5177926"/>
          </a:xfrm>
        </p:spPr>
        <p:txBody>
          <a:bodyPr/>
          <a:lstStyle/>
          <a:p>
            <a:r>
              <a:rPr lang="en-US" b="1" u="sng" dirty="0"/>
              <a:t>Control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Ex:#1 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b="1" u="sng" dirty="0"/>
              <a:t>Ex </a:t>
            </a:r>
            <a:r>
              <a:rPr lang="en-US" b="1" u="sng" dirty="0" smtClean="0"/>
              <a:t>#2: 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600644" y="1060112"/>
            <a:ext cx="4464364" cy="5177925"/>
          </a:xfrm>
        </p:spPr>
        <p:txBody>
          <a:bodyPr/>
          <a:lstStyle/>
          <a:p>
            <a:r>
              <a:rPr lang="en-US" b="1" u="sng" dirty="0"/>
              <a:t>an unchanged </a:t>
            </a:r>
            <a:r>
              <a:rPr lang="en-US" b="1" u="sng" dirty="0" err="1" smtClean="0"/>
              <a:t>parto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fo</a:t>
            </a:r>
            <a:r>
              <a:rPr lang="en-US" b="1" u="sng" dirty="0" smtClean="0"/>
              <a:t> the experiment</a:t>
            </a:r>
            <a:r>
              <a:rPr lang="en-US" b="1" u="sng" dirty="0" smtClean="0"/>
              <a:t> (</a:t>
            </a:r>
            <a:r>
              <a:rPr lang="en-US" b="1" dirty="0" smtClean="0"/>
              <a:t>used in </a:t>
            </a:r>
            <a:r>
              <a:rPr lang="en-US" b="1" dirty="0"/>
              <a:t>to detect </a:t>
            </a:r>
            <a:r>
              <a:rPr lang="en-US" b="1" dirty="0" smtClean="0"/>
              <a:t>the </a:t>
            </a:r>
            <a:r>
              <a:rPr lang="en-US" b="1" dirty="0"/>
              <a:t>effects of hidden </a:t>
            </a:r>
            <a:r>
              <a:rPr lang="en-US" b="1" dirty="0" smtClean="0"/>
              <a:t>variables.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b="1" u="sng" dirty="0" smtClean="0"/>
              <a:t>regular </a:t>
            </a:r>
            <a:r>
              <a:rPr lang="en-US" b="1" u="sng" dirty="0"/>
              <a:t>applesauce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the original plane </a:t>
            </a:r>
            <a:r>
              <a:rPr lang="en-US" b="1" u="sng" dirty="0"/>
              <a:t>you </a:t>
            </a:r>
            <a:r>
              <a:rPr lang="en-US" b="1" u="sng" dirty="0" smtClean="0"/>
              <a:t>fly without paperclips. </a:t>
            </a:r>
            <a:endParaRPr lang="en-US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378" y="2948142"/>
            <a:ext cx="1558227" cy="119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18079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490" y="1670685"/>
            <a:ext cx="2767584" cy="5187315"/>
          </a:xfrm>
        </p:spPr>
        <p:txBody>
          <a:bodyPr/>
          <a:lstStyle/>
          <a:p>
            <a:r>
              <a:rPr lang="en-US" b="1" u="sng" dirty="0"/>
              <a:t>Trial: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Ex:#1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/>
              <a:t>Ex </a:t>
            </a:r>
            <a:r>
              <a:rPr lang="en-US" b="1" u="sng" dirty="0" smtClean="0"/>
              <a:t>#2: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810000" y="1699916"/>
            <a:ext cx="4255008" cy="5187314"/>
          </a:xfrm>
        </p:spPr>
        <p:txBody>
          <a:bodyPr/>
          <a:lstStyle/>
          <a:p>
            <a:r>
              <a:rPr lang="en-US" b="1" dirty="0"/>
              <a:t>each time you do an </a:t>
            </a:r>
            <a:r>
              <a:rPr lang="en-US" b="1" dirty="0" smtClean="0"/>
              <a:t>experiment</a:t>
            </a:r>
            <a:r>
              <a:rPr lang="en-US" b="1" u="sng" dirty="0" smtClean="0"/>
              <a:t>; </a:t>
            </a:r>
            <a:r>
              <a:rPr lang="en-US" b="1" u="sng" dirty="0"/>
              <a:t>each time you collect data. 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/>
              <a:t>each one of my students, </a:t>
            </a:r>
            <a:r>
              <a:rPr lang="en-US" b="1" u="sng" dirty="0" smtClean="0"/>
              <a:t>32 </a:t>
            </a:r>
            <a:r>
              <a:rPr lang="en-US" b="1" u="sng" dirty="0"/>
              <a:t>trials.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each </a:t>
            </a:r>
            <a:r>
              <a:rPr lang="en-US" b="1" u="sng" dirty="0"/>
              <a:t>time you </a:t>
            </a:r>
            <a:r>
              <a:rPr lang="en-US" b="1" u="sng" dirty="0" smtClean="0"/>
              <a:t>throw </a:t>
            </a:r>
            <a:r>
              <a:rPr lang="en-US" b="1" u="sng" dirty="0"/>
              <a:t>the plane</a:t>
            </a:r>
            <a:r>
              <a:rPr lang="en-US" b="1" u="sng" dirty="0" smtClean="0"/>
              <a:t>. </a:t>
            </a:r>
            <a:endParaRPr lang="en-US" b="1" u="sng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937" y="3963669"/>
            <a:ext cx="1651137" cy="123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263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34185"/>
            <a:ext cx="2741532" cy="5123815"/>
          </a:xfrm>
        </p:spPr>
        <p:txBody>
          <a:bodyPr/>
          <a:lstStyle/>
          <a:p>
            <a:pPr marL="68580" indent="0">
              <a:buNone/>
            </a:pPr>
            <a:r>
              <a:rPr lang="en-US" b="1" u="sng" dirty="0"/>
              <a:t>Independent Variable: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Ex:#1 </a:t>
            </a:r>
          </a:p>
          <a:p>
            <a:endParaRPr lang="en-US" dirty="0"/>
          </a:p>
          <a:p>
            <a:endParaRPr lang="en-US" b="1" u="sng" dirty="0" smtClean="0"/>
          </a:p>
          <a:p>
            <a:r>
              <a:rPr lang="en-US" b="1" u="sng" dirty="0" smtClean="0"/>
              <a:t>Ex #2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900576" y="1189951"/>
            <a:ext cx="4167658" cy="5123814"/>
          </a:xfrm>
        </p:spPr>
        <p:txBody>
          <a:bodyPr/>
          <a:lstStyle/>
          <a:p>
            <a:endParaRPr lang="en-US" dirty="0" smtClean="0"/>
          </a:p>
          <a:p>
            <a:r>
              <a:rPr lang="en-US" b="1" u="sng" dirty="0" smtClean="0"/>
              <a:t>a </a:t>
            </a:r>
            <a:r>
              <a:rPr lang="en-US" b="1" u="sng" dirty="0"/>
              <a:t>variable is purposely changed in an experiment. </a:t>
            </a:r>
          </a:p>
          <a:p>
            <a:endParaRPr lang="en-US" sz="3200" dirty="0" smtClean="0"/>
          </a:p>
          <a:p>
            <a:r>
              <a:rPr lang="en-US" dirty="0" smtClean="0"/>
              <a:t>t</a:t>
            </a:r>
            <a:r>
              <a:rPr lang="en-US" b="1" u="sng" dirty="0" smtClean="0"/>
              <a:t>he </a:t>
            </a:r>
            <a:r>
              <a:rPr lang="en-US" b="1" u="sng" dirty="0"/>
              <a:t>color. </a:t>
            </a:r>
            <a:endParaRPr lang="en-US" b="1" u="sng" dirty="0" smtClean="0"/>
          </a:p>
          <a:p>
            <a:endParaRPr lang="en-US" dirty="0"/>
          </a:p>
          <a:p>
            <a:endParaRPr lang="en-US" sz="2800" dirty="0" smtClean="0"/>
          </a:p>
          <a:p>
            <a:r>
              <a:rPr lang="en-US" b="1" u="sng" dirty="0" smtClean="0"/>
              <a:t>the </a:t>
            </a:r>
            <a:r>
              <a:rPr lang="en-US" b="1" u="sng" dirty="0"/>
              <a:t>number of paper clips.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465" y="2912664"/>
            <a:ext cx="1910631" cy="143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25494"/>
            <a:ext cx="2561209" cy="5171440"/>
          </a:xfrm>
        </p:spPr>
        <p:txBody>
          <a:bodyPr/>
          <a:lstStyle/>
          <a:p>
            <a:r>
              <a:rPr lang="en-US" b="1" u="sng" dirty="0"/>
              <a:t>Dependent Variable: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Ex:#1 </a:t>
            </a:r>
          </a:p>
          <a:p>
            <a:endParaRPr lang="en-US" dirty="0" smtClean="0"/>
          </a:p>
          <a:p>
            <a:endParaRPr lang="en-US" sz="1400" b="1" u="sng" dirty="0" smtClean="0"/>
          </a:p>
          <a:p>
            <a:endParaRPr lang="en-US" b="1" u="sng" dirty="0"/>
          </a:p>
          <a:p>
            <a:r>
              <a:rPr lang="en-US" b="1" u="sng" dirty="0" smtClean="0"/>
              <a:t>Ex #2 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993045" y="1725555"/>
            <a:ext cx="4175633" cy="5171439"/>
          </a:xfrm>
        </p:spPr>
        <p:txBody>
          <a:bodyPr/>
          <a:lstStyle/>
          <a:p>
            <a:r>
              <a:rPr lang="en-US" b="1" u="sng" dirty="0" smtClean="0"/>
              <a:t>The </a:t>
            </a:r>
            <a:r>
              <a:rPr lang="en-US" b="1" u="sng" dirty="0" smtClean="0"/>
              <a:t>thing you “</a:t>
            </a:r>
            <a:r>
              <a:rPr lang="en-US" b="1" u="sng" dirty="0" err="1" smtClean="0"/>
              <a:t>meausure</a:t>
            </a:r>
            <a:r>
              <a:rPr lang="en-US" b="1" u="sng" dirty="0" smtClean="0"/>
              <a:t>” </a:t>
            </a:r>
            <a:r>
              <a:rPr lang="en-US" b="1" dirty="0" smtClean="0"/>
              <a:t>because </a:t>
            </a:r>
            <a:r>
              <a:rPr lang="en-US" b="1" dirty="0"/>
              <a:t>of the independent variable</a:t>
            </a:r>
            <a:r>
              <a:rPr lang="en-US" b="1" u="sng" dirty="0" smtClean="0"/>
              <a:t>.</a:t>
            </a:r>
          </a:p>
          <a:p>
            <a:endParaRPr lang="en-US" dirty="0"/>
          </a:p>
          <a:p>
            <a:r>
              <a:rPr lang="en-US" b="1" u="sng" dirty="0"/>
              <a:t>the “frequency” of the color that is chosen.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the </a:t>
            </a:r>
            <a:r>
              <a:rPr lang="en-US" b="1" u="sng" dirty="0"/>
              <a:t>distance.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228" y="3387044"/>
            <a:ext cx="1588636" cy="118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490" y="1631533"/>
            <a:ext cx="2243709" cy="5139690"/>
          </a:xfrm>
        </p:spPr>
        <p:txBody>
          <a:bodyPr/>
          <a:lstStyle/>
          <a:p>
            <a:r>
              <a:rPr lang="en-US" b="1" u="sng" dirty="0"/>
              <a:t>Constant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b="1" dirty="0"/>
              <a:t>Ex:#1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u="sng" dirty="0"/>
              <a:t>Ex </a:t>
            </a:r>
            <a:r>
              <a:rPr lang="en-US" b="1" u="sng" dirty="0" smtClean="0"/>
              <a:t>#2 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676839" y="1366480"/>
            <a:ext cx="4556633" cy="5139689"/>
          </a:xfrm>
        </p:spPr>
        <p:txBody>
          <a:bodyPr/>
          <a:lstStyle/>
          <a:p>
            <a:r>
              <a:rPr lang="en-US" b="1" u="sng" dirty="0"/>
              <a:t>all the factors that remain the same through out the experiment. 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type/amount of applesauce, the cup, portion, temperature… </a:t>
            </a:r>
          </a:p>
          <a:p>
            <a:r>
              <a:rPr lang="en-US" b="1" u="sng" dirty="0"/>
              <a:t>the paper, size of paper clip, wind, throw, environmental conditions.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795" y="3023192"/>
            <a:ext cx="1478706" cy="123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8669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490" y="1493143"/>
            <a:ext cx="2656459" cy="1033660"/>
          </a:xfrm>
        </p:spPr>
        <p:txBody>
          <a:bodyPr/>
          <a:lstStyle/>
          <a:p>
            <a:r>
              <a:rPr lang="en-US" b="1" u="sng" dirty="0"/>
              <a:t>Data Table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844976" y="1493142"/>
            <a:ext cx="4223258" cy="5155564"/>
          </a:xfrm>
        </p:spPr>
        <p:txBody>
          <a:bodyPr/>
          <a:lstStyle/>
          <a:p>
            <a:r>
              <a:rPr lang="en-US" b="1" u="sng" dirty="0" smtClean="0"/>
              <a:t>independent </a:t>
            </a:r>
            <a:r>
              <a:rPr lang="en-US" b="1" u="sng" dirty="0"/>
              <a:t>variable on the x-axis</a:t>
            </a:r>
            <a:r>
              <a:rPr lang="en-US" b="1" u="sng" dirty="0" smtClean="0"/>
              <a:t>, </a:t>
            </a:r>
          </a:p>
          <a:p>
            <a:r>
              <a:rPr lang="en-US" b="1" u="sng" dirty="0" smtClean="0"/>
              <a:t>dependent </a:t>
            </a:r>
            <a:r>
              <a:rPr lang="en-US" b="1" u="sng" dirty="0"/>
              <a:t>variable on the y-axis.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812" y="3464917"/>
            <a:ext cx="3619500" cy="2247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76" y="3051805"/>
            <a:ext cx="2741703" cy="205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43718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84316" y="159481"/>
            <a:ext cx="7024744" cy="1143000"/>
          </a:xfrm>
        </p:spPr>
        <p:txBody>
          <a:bodyPr/>
          <a:lstStyle/>
          <a:p>
            <a:r>
              <a:rPr lang="en-US" dirty="0" smtClean="0"/>
              <a:t>What type of graph?????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72" y="3490316"/>
            <a:ext cx="3513535" cy="26317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339" y="3490316"/>
            <a:ext cx="4896396" cy="29109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316" y="1449841"/>
            <a:ext cx="4279900" cy="1905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35325" y="1600514"/>
            <a:ext cx="317488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graph may look something like this-. Line and bar graph. Which one is correct? The bar graph is correct because the IV is non-</a:t>
            </a:r>
            <a:r>
              <a:rPr lang="en-US" dirty="0" smtClean="0"/>
              <a:t>numerical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36028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438</TotalTime>
  <Words>354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Experimental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type of graph?????</vt:lpstr>
    </vt:vector>
  </TitlesOfParts>
  <Company>Petaluma City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Experimenal Design</dc:title>
  <dc:creator>Inge Toal</dc:creator>
  <cp:lastModifiedBy>User</cp:lastModifiedBy>
  <cp:revision>44</cp:revision>
  <dcterms:created xsi:type="dcterms:W3CDTF">2014-09-01T18:52:52Z</dcterms:created>
  <dcterms:modified xsi:type="dcterms:W3CDTF">2016-12-12T19:50:02Z</dcterms:modified>
</cp:coreProperties>
</file>