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</p:sldMasterIdLst>
  <p:handoutMasterIdLst>
    <p:handoutMasterId r:id="rId66"/>
  </p:handoutMasterIdLst>
  <p:sldIdLst>
    <p:sldId id="296" r:id="rId5"/>
    <p:sldId id="301" r:id="rId6"/>
    <p:sldId id="256" r:id="rId7"/>
    <p:sldId id="257" r:id="rId8"/>
    <p:sldId id="274" r:id="rId9"/>
    <p:sldId id="273" r:id="rId10"/>
    <p:sldId id="309" r:id="rId11"/>
    <p:sldId id="258" r:id="rId12"/>
    <p:sldId id="303" r:id="rId13"/>
    <p:sldId id="302" r:id="rId14"/>
    <p:sldId id="317" r:id="rId15"/>
    <p:sldId id="304" r:id="rId16"/>
    <p:sldId id="316" r:id="rId17"/>
    <p:sldId id="259" r:id="rId18"/>
    <p:sldId id="260" r:id="rId19"/>
    <p:sldId id="305" r:id="rId20"/>
    <p:sldId id="307" r:id="rId21"/>
    <p:sldId id="308" r:id="rId22"/>
    <p:sldId id="310" r:id="rId23"/>
    <p:sldId id="311" r:id="rId24"/>
    <p:sldId id="261" r:id="rId25"/>
    <p:sldId id="262" r:id="rId26"/>
    <p:sldId id="312" r:id="rId27"/>
    <p:sldId id="322" r:id="rId28"/>
    <p:sldId id="31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5" r:id="rId38"/>
    <p:sldId id="289" r:id="rId39"/>
    <p:sldId id="290" r:id="rId40"/>
    <p:sldId id="276" r:id="rId41"/>
    <p:sldId id="314" r:id="rId42"/>
    <p:sldId id="323" r:id="rId43"/>
    <p:sldId id="324" r:id="rId44"/>
    <p:sldId id="325" r:id="rId45"/>
    <p:sldId id="315" r:id="rId46"/>
    <p:sldId id="282" r:id="rId47"/>
    <p:sldId id="283" r:id="rId48"/>
    <p:sldId id="284" r:id="rId49"/>
    <p:sldId id="285" r:id="rId50"/>
    <p:sldId id="291" r:id="rId51"/>
    <p:sldId id="292" r:id="rId52"/>
    <p:sldId id="293" r:id="rId53"/>
    <p:sldId id="286" r:id="rId54"/>
    <p:sldId id="287" r:id="rId55"/>
    <p:sldId id="294" r:id="rId56"/>
    <p:sldId id="295" r:id="rId57"/>
    <p:sldId id="288" r:id="rId58"/>
    <p:sldId id="318" r:id="rId59"/>
    <p:sldId id="319" r:id="rId60"/>
    <p:sldId id="320" r:id="rId61"/>
    <p:sldId id="277" r:id="rId62"/>
    <p:sldId id="279" r:id="rId63"/>
    <p:sldId id="280" r:id="rId64"/>
    <p:sldId id="28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33" autoAdjust="0"/>
  </p:normalViewPr>
  <p:slideViewPr>
    <p:cSldViewPr>
      <p:cViewPr>
        <p:scale>
          <a:sx n="90" d="100"/>
          <a:sy n="90" d="100"/>
        </p:scale>
        <p:origin x="-1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439F1-1547-4A4B-9A46-5C375F1D3755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5FFE1-1860-3B4F-BB04-1F8AA8FF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89F8B6-45BC-47DB-B1AA-61E62D728E05}" type="datetimeFigureOut">
              <a:rPr lang="en-US" smtClean="0"/>
              <a:pPr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hyperlink" Target="https://www.youtube.com/watch?v=Mehz7tCxjSE&amp;list=PLzxOJSa84KzfnYbmvMk5T2gLJKLAOBwX2&amp;index=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learn.genetics.utah.edu/content/basics/trait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learn.genetics.utah.edu/content/basics/dn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9ie3lbxTAcY&amp;list=PLzxOJSa84KzfnYbmvMk5T2gLJKLAOBwX2&amp;index=2" TargetMode="External"/><Relationship Id="rId3" Type="http://schemas.openxmlformats.org/officeDocument/2006/relationships/hyperlink" Target="Punnett%20Squar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basics/inheritance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basics/mutation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Relationship Id="rId3" Type="http://schemas.openxmlformats.org/officeDocument/2006/relationships/image" Target="../media/image58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5257800" cy="3733800"/>
          </a:xfrm>
        </p:spPr>
        <p:txBody>
          <a:bodyPr>
            <a:noAutofit/>
          </a:bodyPr>
          <a:lstStyle/>
          <a:p>
            <a:r>
              <a:rPr lang="en-US" sz="6600" dirty="0" smtClean="0"/>
              <a:t>Heredity </a:t>
            </a:r>
            <a:r>
              <a:rPr lang="en-US" sz="4800" dirty="0" smtClean="0"/>
              <a:t>Vocabulary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1. Heredity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chemeClr val="tx1"/>
                </a:solidFill>
              </a:rPr>
              <a:t>Passing of traits from parents to offspring</a:t>
            </a:r>
            <a:endParaRPr lang="en-US" sz="4800" u="sng" dirty="0">
              <a:solidFill>
                <a:schemeClr val="tx1"/>
              </a:solidFill>
            </a:endParaRPr>
          </a:p>
        </p:txBody>
      </p:sp>
      <p:sp>
        <p:nvSpPr>
          <p:cNvPr id="60418" name="AutoShape 2" descr="Image result for hered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Image result for hered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2" name="Picture 6" descr="https://s-media-cache-ak0.pinimg.com/736x/26/32/24/2632245cc026fe28c1fa727de70fa7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62200"/>
            <a:ext cx="5410200" cy="41735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2743200"/>
            <a:ext cx="2133600" cy="2819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Heredity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000000"/>
                </a:solidFill>
              </a:rPr>
              <a:t>2. Genetics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000000"/>
                </a:solidFill>
              </a:rPr>
              <a:t>Is the study of how traits are inherited.</a:t>
            </a:r>
            <a:endParaRPr lang="en-US" sz="4400" u="sng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http://learn.genetics.utah.edu/content/basics/traits/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5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3</a:t>
            </a:r>
            <a:r>
              <a:rPr lang="en-US" sz="6000" b="1" dirty="0" smtClean="0">
                <a:solidFill>
                  <a:srgbClr val="000000"/>
                </a:solidFill>
              </a:rPr>
              <a:t>.Dominant Trait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800600" cy="3124200"/>
          </a:xfrm>
        </p:spPr>
        <p:txBody>
          <a:bodyPr>
            <a:noAutofit/>
          </a:bodyPr>
          <a:lstStyle/>
          <a:p>
            <a:r>
              <a:rPr lang="en-US" sz="4400" u="sng" dirty="0" smtClean="0">
                <a:solidFill>
                  <a:schemeClr val="tx1"/>
                </a:solidFill>
              </a:rPr>
              <a:t>The trait from the parent that is observed or “shows”</a:t>
            </a:r>
          </a:p>
          <a:p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048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763962"/>
            <a:ext cx="4724400" cy="2636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990600"/>
            <a:ext cx="365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Dominant= upper case letter,</a:t>
            </a:r>
            <a:r>
              <a:rPr kumimoji="0" lang="en-US" sz="4800" b="0" i="0" u="sng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  <a:endParaRPr kumimoji="0" lang="en-US" sz="4800" b="0" i="0" u="sng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4038600"/>
            <a:ext cx="37338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42276" cy="1336956"/>
          </a:xfrm>
        </p:spPr>
        <p:txBody>
          <a:bodyPr/>
          <a:lstStyle/>
          <a:p>
            <a:pPr lvl="0"/>
            <a:r>
              <a:rPr lang="en-US" sz="6000" b="1" dirty="0">
                <a:solidFill>
                  <a:schemeClr val="tx1"/>
                </a:solidFill>
              </a:rPr>
              <a:t>4</a:t>
            </a:r>
            <a:r>
              <a:rPr lang="en-US" sz="6000" b="1" dirty="0" smtClean="0">
                <a:solidFill>
                  <a:schemeClr val="tx1"/>
                </a:solidFill>
              </a:rPr>
              <a:t>. Recessive Trait</a:t>
            </a:r>
            <a:br>
              <a:rPr lang="en-US" sz="6000" b="1" dirty="0" smtClean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“masked”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38862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4400" u="sng" dirty="0">
                <a:solidFill>
                  <a:srgbClr val="000000"/>
                </a:solidFill>
              </a:rPr>
              <a:t>The </a:t>
            </a:r>
            <a:r>
              <a:rPr lang="en-US" sz="4400" b="1" u="sng" dirty="0">
                <a:solidFill>
                  <a:srgbClr val="000000"/>
                </a:solidFill>
              </a:rPr>
              <a:t>trait</a:t>
            </a:r>
            <a:r>
              <a:rPr lang="en-US" sz="4400" u="sng" dirty="0">
                <a:solidFill>
                  <a:srgbClr val="000000"/>
                </a:solidFill>
              </a:rPr>
              <a:t> that </a:t>
            </a:r>
            <a:r>
              <a:rPr lang="en-US" sz="4400" u="sng" dirty="0" smtClean="0">
                <a:solidFill>
                  <a:srgbClr val="000000"/>
                </a:solidFill>
              </a:rPr>
              <a:t>may </a:t>
            </a:r>
            <a:r>
              <a:rPr lang="en-US" sz="4400" u="sng" dirty="0">
                <a:solidFill>
                  <a:srgbClr val="000000"/>
                </a:solidFill>
              </a:rPr>
              <a:t>not </a:t>
            </a:r>
            <a:r>
              <a:rPr lang="en-US" sz="4400" b="1" u="sng" dirty="0">
                <a:solidFill>
                  <a:srgbClr val="000000"/>
                </a:solidFill>
              </a:rPr>
              <a:t>“show</a:t>
            </a:r>
            <a:r>
              <a:rPr lang="en-US" sz="4400" b="1" u="sng" dirty="0" smtClean="0">
                <a:solidFill>
                  <a:srgbClr val="000000"/>
                </a:solidFill>
              </a:rPr>
              <a:t>”</a:t>
            </a:r>
          </a:p>
          <a:p>
            <a:r>
              <a:rPr lang="en-US" sz="4400" u="sng" dirty="0" smtClean="0">
                <a:solidFill>
                  <a:srgbClr val="000000"/>
                </a:solidFill>
              </a:rPr>
              <a:t>Even though it is present, </a:t>
            </a:r>
            <a:r>
              <a:rPr lang="en-US" sz="4400" b="1" u="sng" dirty="0" smtClean="0">
                <a:solidFill>
                  <a:srgbClr val="0000FF"/>
                </a:solidFill>
              </a:rPr>
              <a:t>It is “masked”</a:t>
            </a:r>
          </a:p>
          <a:p>
            <a:endParaRPr lang="en-US" dirty="0"/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209800"/>
            <a:ext cx="3886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4000" u="sng" dirty="0" smtClean="0">
                <a:solidFill>
                  <a:srgbClr val="7030A0"/>
                </a:solidFill>
              </a:rPr>
              <a:t>Recessive= lower case letter, t</a:t>
            </a:r>
          </a:p>
          <a:p>
            <a:pPr marL="34290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 marL="34290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 marL="34290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8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906" y="-255627"/>
            <a:ext cx="86868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and Recessive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prevents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other gene from “showing” –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NOT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“show” even though it is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Symbol – Dominant gene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countrywool.tripod.com/BareHare/grtchn_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29264"/>
            <a:ext cx="2667000" cy="272873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4724400"/>
            <a:ext cx="1447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33600" y="5486400"/>
            <a:ext cx="1905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876800" y="5334000"/>
            <a:ext cx="1676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5181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Dominant color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9530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Recessive color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-152400"/>
            <a:ext cx="89154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Ex: Straight thumb is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b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to hitchhiker thumb 	</a:t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 straight thumb   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hitchhikers thumb</a:t>
            </a:r>
            <a:r>
              <a:rPr lang="en-US" sz="3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3600" dirty="0"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(Always use the same letter for the same alleles—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 = straight, h = hitchhiker’s)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5" descr="hitchiker 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4149681" cy="28194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4847511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TT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Hitchhikers thumb =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3886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105400"/>
            <a:ext cx="495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0" indent="-168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* Must have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recessive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for a recessive trait to “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609600"/>
            <a:ext cx="8042276" cy="1336956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5</a:t>
            </a:r>
            <a:r>
              <a:rPr lang="en-US" b="1" dirty="0" smtClean="0">
                <a:solidFill>
                  <a:srgbClr val="000000"/>
                </a:solidFill>
              </a:rPr>
              <a:t>.Genes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1523999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solidFill>
                  <a:srgbClr val="000000"/>
                </a:solidFill>
              </a:rPr>
              <a:t>One set of </a:t>
            </a:r>
            <a:r>
              <a:rPr lang="en-US" sz="4000" b="1" u="sng" dirty="0" smtClean="0">
                <a:solidFill>
                  <a:srgbClr val="000000"/>
                </a:solidFill>
              </a:rPr>
              <a:t>instructions</a:t>
            </a:r>
            <a:r>
              <a:rPr lang="en-US" sz="4000" u="sng" dirty="0" smtClean="0">
                <a:solidFill>
                  <a:srgbClr val="000000"/>
                </a:solidFill>
              </a:rPr>
              <a:t> for an inherited </a:t>
            </a:r>
            <a:r>
              <a:rPr lang="en-US" sz="4000" b="1" u="sng" dirty="0" smtClean="0">
                <a:solidFill>
                  <a:srgbClr val="000000"/>
                </a:solidFill>
              </a:rPr>
              <a:t>trait</a:t>
            </a:r>
          </a:p>
          <a:p>
            <a:pPr lvl="1"/>
            <a:r>
              <a:rPr lang="en-US" sz="3600" u="sng" dirty="0" smtClean="0">
                <a:solidFill>
                  <a:srgbClr val="000090"/>
                </a:solidFill>
              </a:rPr>
              <a:t>Example=- Part of DNA</a:t>
            </a:r>
            <a:endParaRPr lang="en-US" sz="3600" u="sng" dirty="0">
              <a:solidFill>
                <a:srgbClr val="00009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6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.Alleles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657600"/>
            <a:ext cx="8686800" cy="1858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The different version of a gene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u="sng" dirty="0" smtClean="0">
                <a:solidFill>
                  <a:srgbClr val="000090"/>
                </a:solidFill>
              </a:rPr>
              <a:t>Example-            eye color= TRAIT</a:t>
            </a:r>
            <a:br>
              <a:rPr lang="en-US" sz="3600" u="sng" dirty="0" smtClean="0">
                <a:solidFill>
                  <a:srgbClr val="000090"/>
                </a:solidFill>
              </a:rPr>
            </a:br>
            <a:r>
              <a:rPr lang="en-US" sz="3600" u="sng" dirty="0" smtClean="0">
                <a:solidFill>
                  <a:srgbClr val="000090"/>
                </a:solidFill>
              </a:rPr>
              <a:t> brown, blue or green eyes= ALLELES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</a:endParaRPr>
          </a:p>
        </p:txBody>
      </p:sp>
      <p:pic>
        <p:nvPicPr>
          <p:cNvPr id="62466" name="Picture 2" descr="http://nymag.com/daily/intel/20070521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1933575" cy="2686051"/>
          </a:xfrm>
          <a:prstGeom prst="rect">
            <a:avLst/>
          </a:prstGeom>
          <a:noFill/>
        </p:spPr>
      </p:pic>
      <p:pic>
        <p:nvPicPr>
          <p:cNvPr id="62468" name="Picture 4" descr="https://encrypted-tbn0.gstatic.com/images?q=tbn:ANd9GcQ9qKAZxLmWrBrrcoIhDVF5SciH2Y8djtdnfbTLqhHnXqnk3w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166" y="1981200"/>
            <a:ext cx="2514600" cy="18192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2743200"/>
            <a:ext cx="2133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/>
              </a:rPr>
              <a:t>http://learn.genetics.utah.edu/content/basics/dna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7</a:t>
            </a:r>
            <a:r>
              <a:rPr lang="en-US" sz="4400" b="1" dirty="0" smtClean="0">
                <a:solidFill>
                  <a:srgbClr val="000000"/>
                </a:solidFill>
              </a:rPr>
              <a:t>. Phenotype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4800600" cy="1447800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000000"/>
                </a:solidFill>
              </a:rPr>
              <a:t>An organism’s </a:t>
            </a:r>
            <a:r>
              <a:rPr lang="en-US" sz="4400" b="1" u="sng" dirty="0" smtClean="0">
                <a:solidFill>
                  <a:srgbClr val="000000"/>
                </a:solidFill>
              </a:rPr>
              <a:t>appearance</a:t>
            </a:r>
          </a:p>
          <a:p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8382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EX:Color</a:t>
            </a:r>
            <a:r>
              <a:rPr kumimoji="0" lang="en-US" sz="4400" b="0" i="0" u="sng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flower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4514" name="Picture 2" descr="http://bio1151.nicerweb.com/Locked/media/ch14/14_06PhenotypeVsGenotyp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42444"/>
            <a:ext cx="536395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8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Genotype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49362"/>
            <a:ext cx="3886200" cy="210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u="sng" dirty="0" smtClean="0"/>
              <a:t>The </a:t>
            </a:r>
            <a:r>
              <a:rPr lang="en-US" sz="4400" b="1" u="sng" dirty="0" smtClean="0"/>
              <a:t>genetic makeup </a:t>
            </a:r>
            <a:r>
              <a:rPr lang="en-US" sz="4400" u="sng" dirty="0" smtClean="0"/>
              <a:t>of an organism</a:t>
            </a:r>
            <a:endParaRPr lang="en-US" sz="44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1295400"/>
            <a:ext cx="388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dirty="0" smtClean="0"/>
              <a:t>It is represented by </a:t>
            </a:r>
            <a:r>
              <a:rPr lang="en-US" sz="4400" b="1" dirty="0" smtClean="0"/>
              <a:t>two </a:t>
            </a:r>
            <a:r>
              <a:rPr lang="en-US" sz="4400" dirty="0" smtClean="0"/>
              <a:t>letters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atin typeface="+mj-lt"/>
                <a:ea typeface="+mj-ea"/>
                <a:cs typeface="+mj-cs"/>
              </a:rPr>
              <a:t>9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Homozygous or Purebred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76400"/>
            <a:ext cx="3886200" cy="2103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4400" u="sng" dirty="0" smtClean="0"/>
              <a:t>When an organism has TWO of the SAME allele</a:t>
            </a:r>
            <a:endParaRPr lang="en-US" sz="44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3400" y="1295400"/>
            <a:ext cx="4495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4400" u="sng" dirty="0" smtClean="0">
                <a:solidFill>
                  <a:srgbClr val="000090"/>
                </a:solidFill>
              </a:rPr>
              <a:t>HH= </a:t>
            </a:r>
            <a:br>
              <a:rPr lang="en-US" sz="4400" u="sng" dirty="0" smtClean="0">
                <a:solidFill>
                  <a:srgbClr val="000090"/>
                </a:solidFill>
              </a:rPr>
            </a:br>
            <a:r>
              <a:rPr lang="en-US" sz="4400" u="sng" dirty="0" smtClean="0">
                <a:solidFill>
                  <a:srgbClr val="000090"/>
                </a:solidFill>
              </a:rPr>
              <a:t>     homozygous </a:t>
            </a:r>
            <a:br>
              <a:rPr lang="en-US" sz="4400" u="sng" dirty="0" smtClean="0">
                <a:solidFill>
                  <a:srgbClr val="000090"/>
                </a:solidFill>
              </a:rPr>
            </a:br>
            <a:r>
              <a:rPr lang="en-US" sz="4400" u="sng" dirty="0" smtClean="0">
                <a:solidFill>
                  <a:srgbClr val="000090"/>
                </a:solidFill>
              </a:rPr>
              <a:t>     dominant</a:t>
            </a:r>
          </a:p>
          <a:p>
            <a:r>
              <a:rPr lang="en-US" sz="4400" u="sng" dirty="0" err="1">
                <a:solidFill>
                  <a:srgbClr val="000090"/>
                </a:solidFill>
              </a:rPr>
              <a:t>h</a:t>
            </a:r>
            <a:r>
              <a:rPr lang="en-US" sz="4400" u="sng" dirty="0" err="1" smtClean="0">
                <a:solidFill>
                  <a:srgbClr val="000090"/>
                </a:solidFill>
              </a:rPr>
              <a:t>h</a:t>
            </a:r>
            <a:r>
              <a:rPr lang="en-US" sz="4400" u="sng" dirty="0" smtClean="0">
                <a:solidFill>
                  <a:srgbClr val="000090"/>
                </a:solidFill>
              </a:rPr>
              <a:t>- </a:t>
            </a:r>
            <a:br>
              <a:rPr lang="en-US" sz="4400" u="sng" dirty="0" smtClean="0">
                <a:solidFill>
                  <a:srgbClr val="000090"/>
                </a:solidFill>
              </a:rPr>
            </a:br>
            <a:r>
              <a:rPr lang="en-US" sz="4400" u="sng" dirty="0" smtClean="0">
                <a:solidFill>
                  <a:srgbClr val="000090"/>
                </a:solidFill>
              </a:rPr>
              <a:t>     homozygous </a:t>
            </a:r>
            <a:br>
              <a:rPr lang="en-US" sz="4400" u="sng" dirty="0" smtClean="0">
                <a:solidFill>
                  <a:srgbClr val="000090"/>
                </a:solidFill>
              </a:rPr>
            </a:br>
            <a:r>
              <a:rPr lang="en-US" sz="4400" u="sng" dirty="0" smtClean="0">
                <a:solidFill>
                  <a:srgbClr val="000090"/>
                </a:solidFill>
              </a:rPr>
              <a:t>     recessive</a:t>
            </a:r>
          </a:p>
          <a:p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224899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Pencils down, you will not write the next few slides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10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Heterozygous or Hybrid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76400"/>
            <a:ext cx="3886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u="sng" dirty="0" smtClean="0"/>
              <a:t>Having ONE each of the POSSIBLE alleles</a:t>
            </a:r>
            <a:endParaRPr lang="en-US" sz="44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5209" y="2514600"/>
            <a:ext cx="4495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u="sng" dirty="0" err="1" smtClean="0">
                <a:solidFill>
                  <a:srgbClr val="000090"/>
                </a:solidFill>
              </a:rPr>
              <a:t>Hh</a:t>
            </a:r>
            <a:endParaRPr lang="en-US" sz="4400" u="sng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7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poodle.co.nz/yabbfiles/Attachments/spoodle-puppy-blac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5538"/>
            <a:ext cx="1905000" cy="2370475"/>
          </a:xfrm>
          <a:prstGeom prst="rect">
            <a:avLst/>
          </a:prstGeom>
          <a:noFill/>
        </p:spPr>
      </p:pic>
      <p:pic>
        <p:nvPicPr>
          <p:cNvPr id="12292" name="Picture 4" descr="http://iphonetoolbox.com/wp-content/uploads/2008/08/white-puppy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1524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981200"/>
            <a:ext cx="289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BB – Black</a:t>
            </a:r>
          </a:p>
          <a:p>
            <a:pPr marL="738188" indent="-738188"/>
            <a:r>
              <a:rPr lang="en-US" sz="4000" dirty="0" smtClean="0"/>
              <a:t>Bb – Black   </a:t>
            </a:r>
            <a:br>
              <a:rPr lang="en-US" sz="4000" dirty="0" smtClean="0"/>
            </a:br>
            <a:r>
              <a:rPr lang="en-US" sz="4000" dirty="0" smtClean="0"/>
              <a:t>    w/ </a:t>
            </a:r>
            <a:br>
              <a:rPr lang="en-US" sz="4000" dirty="0" smtClean="0"/>
            </a:br>
            <a:r>
              <a:rPr lang="en-US" sz="4000" dirty="0" smtClean="0"/>
              <a:t>  white </a:t>
            </a:r>
            <a:br>
              <a:rPr lang="en-US" sz="4000" dirty="0" smtClean="0"/>
            </a:br>
            <a:r>
              <a:rPr lang="en-US" sz="4000" dirty="0" smtClean="0"/>
              <a:t>  gene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1336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bb –   White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Which genotype is heterozygous?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2590800"/>
            <a:ext cx="1143000" cy="1066800"/>
          </a:xfrm>
          <a:prstGeom prst="ellipse">
            <a:avLst/>
          </a:prstGeom>
          <a:noFill/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 cmpd="sng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course1.winona.edu/sberg/ILLUST/mend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86888"/>
            <a:ext cx="5105400" cy="40019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dominant PHENOTYPE?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33800" y="304800"/>
            <a:ext cx="2819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GREEN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recessive PHENOTYPE?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3800" y="990600"/>
            <a:ext cx="26670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WHITE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11. </a:t>
            </a:r>
            <a:r>
              <a:rPr lang="en-US" sz="5400" b="1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lang="en-US" sz="5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Square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209799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85850" algn="l"/>
              </a:tabLst>
            </a:pPr>
            <a:endParaRPr lang="en-US" sz="20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4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Used to </a:t>
            </a:r>
            <a:r>
              <a:rPr lang="en-US" sz="4400" b="1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predict</a:t>
            </a:r>
            <a:r>
              <a:rPr lang="en-US" sz="4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lang="en-US" sz="4400" b="1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possible</a:t>
            </a:r>
            <a:r>
              <a:rPr lang="en-US" sz="4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gene makeup of </a:t>
            </a:r>
            <a:r>
              <a:rPr lang="en-US" sz="4400" b="1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4400" b="1" u="sng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u="sng" dirty="0" smtClean="0">
                <a:solidFill>
                  <a:schemeClr val="tx1"/>
                </a:solidFill>
                <a:hlinkClick r:id="rId2"/>
              </a:rPr>
              <a:t>https://www.youtube.com/watch?v=9ie3lbxTAcY&amp;list=PLzxOJSa84KzfnYbmvMk5T2gLJKLAOBwX2&amp;index=2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4572000"/>
            <a:ext cx="52578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file"/>
              </a:rPr>
              <a:t>https://www.youtube.com/watch?v=9ie3lbxTAcY&amp;list=PLzxOJSa84KzfnYbmvMk5T2gLJKLAOBwX2&amp;index=2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3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42276" cy="83493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Ratios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343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Write the ratios in the following orders:</a:t>
            </a:r>
          </a:p>
          <a:p>
            <a:r>
              <a:rPr lang="en-US" sz="3600" b="1" dirty="0" smtClean="0"/>
              <a:t>Genotypic ratio:</a:t>
            </a:r>
          </a:p>
          <a:p>
            <a:r>
              <a:rPr lang="en-US" sz="2200" b="1" dirty="0" smtClean="0"/>
              <a:t>Homozygous dominant: Heterozygous: Homozygous recessive</a:t>
            </a:r>
          </a:p>
          <a:p>
            <a:r>
              <a:rPr lang="en-US" sz="3200" b="1" dirty="0" smtClean="0"/>
              <a:t>Phenotypic ratio:</a:t>
            </a:r>
          </a:p>
          <a:p>
            <a:r>
              <a:rPr lang="en-US" sz="3200" b="1" dirty="0" smtClean="0"/>
              <a:t>Dominant: Recessive</a:t>
            </a:r>
          </a:p>
        </p:txBody>
      </p:sp>
    </p:spTree>
    <p:extLst>
      <p:ext uri="{BB962C8B-B14F-4D97-AF65-F5344CB8AC3E}">
        <p14:creationId xmlns:p14="http://schemas.microsoft.com/office/powerpoint/2010/main" val="217773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42276" cy="83493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12.Probability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42276" cy="4343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</a:t>
            </a:r>
            <a:r>
              <a:rPr lang="en-US" sz="4000" b="1" dirty="0"/>
              <a:t>chance that something will happen </a:t>
            </a:r>
          </a:p>
        </p:txBody>
      </p:sp>
    </p:spTree>
    <p:extLst>
      <p:ext uri="{BB962C8B-B14F-4D97-AF65-F5344CB8AC3E}">
        <p14:creationId xmlns:p14="http://schemas.microsoft.com/office/powerpoint/2010/main" val="70499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76600" y="1905000"/>
          <a:ext cx="2376170" cy="2209800"/>
        </p:xfrm>
        <a:graphic>
          <a:graphicData uri="http://schemas.openxmlformats.org/drawingml/2006/table">
            <a:tbl>
              <a:tblPr/>
              <a:tblGrid>
                <a:gridCol w="1188085"/>
                <a:gridCol w="1188085"/>
              </a:tblGrid>
              <a:tr h="1092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8" name="AutoShape 6"/>
          <p:cNvSpPr>
            <a:spLocks noChangeShapeType="1"/>
          </p:cNvSpPr>
          <p:nvPr/>
        </p:nvSpPr>
        <p:spPr bwMode="auto">
          <a:xfrm flipH="1">
            <a:off x="4191000" y="2438400"/>
            <a:ext cx="2344937" cy="3958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 flipH="1">
            <a:off x="5105400" y="2438400"/>
            <a:ext cx="1447800" cy="3890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6" name="AutoShape 4"/>
          <p:cNvSpPr>
            <a:spLocks noChangeShapeType="1"/>
          </p:cNvSpPr>
          <p:nvPr/>
        </p:nvSpPr>
        <p:spPr bwMode="auto">
          <a:xfrm flipH="1">
            <a:off x="4267200" y="2438400"/>
            <a:ext cx="2209800" cy="9209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 flipH="1">
            <a:off x="5334000" y="2438400"/>
            <a:ext cx="1219200" cy="9678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2819400" y="1295400"/>
            <a:ext cx="2666549" cy="2483927"/>
            <a:chOff x="2533" y="5315"/>
            <a:chExt cx="2177" cy="2088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0" y="5315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533" y="6788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230" y="5315"/>
              <a:ext cx="48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8650" algn="l"/>
                </a:tabLs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      	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533" y="5956"/>
              <a:ext cx="37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83" name="AutoShape 11"/>
          <p:cNvSpPr>
            <a:spLocks noChangeShapeType="1"/>
          </p:cNvSpPr>
          <p:nvPr/>
        </p:nvSpPr>
        <p:spPr bwMode="auto">
          <a:xfrm flipH="1">
            <a:off x="5257800" y="1143000"/>
            <a:ext cx="762000" cy="4642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2" name="AutoShape 10"/>
          <p:cNvSpPr>
            <a:spLocks noChangeShapeType="1"/>
          </p:cNvSpPr>
          <p:nvPr/>
        </p:nvSpPr>
        <p:spPr bwMode="auto">
          <a:xfrm flipV="1">
            <a:off x="2286000" y="2362200"/>
            <a:ext cx="532698" cy="3810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1" name="AutoShape 9"/>
          <p:cNvSpPr>
            <a:spLocks noChangeShapeType="1"/>
          </p:cNvSpPr>
          <p:nvPr/>
        </p:nvSpPr>
        <p:spPr bwMode="auto">
          <a:xfrm>
            <a:off x="2286000" y="2743200"/>
            <a:ext cx="457902" cy="47478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0" name="AutoShape 8"/>
          <p:cNvSpPr>
            <a:spLocks noChangeShapeType="1"/>
          </p:cNvSpPr>
          <p:nvPr/>
        </p:nvSpPr>
        <p:spPr bwMode="auto">
          <a:xfrm flipH="1">
            <a:off x="4038600" y="1143000"/>
            <a:ext cx="1994544" cy="3880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0" y="1981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offspring – 2N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2286000"/>
            <a:ext cx="2438400" cy="9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gametes - 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sperm)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019800" y="838200"/>
            <a:ext cx="2743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gametes – 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egg)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114984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600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lang="en-US" sz="3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3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152400" y="4583553"/>
            <a:ext cx="73914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 =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Bb : 50%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 = 2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black : 50% white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5600" y="21336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9400" y="30480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3800" y="12954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447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24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3352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29000" y="46482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495800" y="4648200"/>
            <a:ext cx="533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581400" y="59436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29200" y="601980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24200" y="1600200"/>
          <a:ext cx="2895600" cy="2820831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Bb</a:t>
                      </a:r>
                      <a:r>
                        <a:rPr lang="en-US" sz="3200" dirty="0" smtClean="0">
                          <a:latin typeface="Times New Roman"/>
                        </a:rPr>
                        <a:t> 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1066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105400" y="1066800"/>
            <a:ext cx="47625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19050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828800" y="4724400"/>
            <a:ext cx="5562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25% BB : 50% Bb : 25%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  75% black : 25%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152400"/>
            <a:ext cx="8686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2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mice and give the genotypic ratio and phenotypic ratio.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524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4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1981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6600" y="1981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2057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530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0" y="4724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38600" y="4648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76800" y="47244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46482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5791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91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91000" y="3505200"/>
          <a:ext cx="2639060" cy="2329498"/>
        </p:xfrm>
        <a:graphic>
          <a:graphicData uri="http://schemas.openxmlformats.org/drawingml/2006/table">
            <a:tbl>
              <a:tblPr/>
              <a:tblGrid>
                <a:gridCol w="1319530"/>
                <a:gridCol w="1319530"/>
              </a:tblGrid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482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657600" y="5029200"/>
            <a:ext cx="43815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657600" y="3810000"/>
            <a:ext cx="466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943600" y="2971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man and woman, both with brown eyes (B) marry and have a blue eyed (b) child. What are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genotypes of the man, woman and child?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828800"/>
            <a:ext cx="23622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Woman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057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2667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1400" y="5029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67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5105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953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2819400" cy="461665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2400" y="3276600"/>
          <a:ext cx="5029200" cy="341797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96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45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3124200" y="2667000"/>
            <a:ext cx="5814784" cy="3945063"/>
            <a:chOff x="2474" y="7530"/>
            <a:chExt cx="5910" cy="3638"/>
          </a:xfrm>
        </p:grpSpPr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3558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474" y="8273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4952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474" y="9077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6270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474" y="9944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585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2474" y="10686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" y="4800600"/>
            <a:ext cx="2819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52400" y="5257800"/>
            <a:ext cx="2819400" cy="46166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2819400" cy="46166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514600" y="2590800"/>
            <a:ext cx="1498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0"/>
            <a:ext cx="8686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Crossing involving 2 traits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Dihybrid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crosses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hair (H) is dominant to curly (h). Cross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hybrid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rabbits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the phenotypic ratio for the first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generation of offspring.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" y="18288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088" algn="l"/>
                <a:tab pos="12557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  <a:tab pos="1255713" algn="l"/>
              </a:tabLs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28600" y="43434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9:3:3:1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9712" idx="2"/>
          </p:cNvCxnSpPr>
          <p:nvPr/>
        </p:nvCxnSpPr>
        <p:spPr>
          <a:xfrm rot="16200000" flipH="1">
            <a:off x="3081840" y="3234239"/>
            <a:ext cx="452735" cy="89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712" idx="2"/>
            <a:endCxn id="29709" idx="1"/>
          </p:cNvCxnSpPr>
          <p:nvPr/>
        </p:nvCxnSpPr>
        <p:spPr>
          <a:xfrm rot="5400000" flipH="1" flipV="1">
            <a:off x="3665247" y="2526977"/>
            <a:ext cx="123855" cy="927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2667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8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2590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76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242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24200" y="4495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24200" y="5410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24200" y="6248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3400" y="2743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626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818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772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386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191000" y="60960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102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4000" y="6172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294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294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29400" y="5257800"/>
            <a:ext cx="9906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53200" y="6096000"/>
            <a:ext cx="990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486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486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48600" y="5181600"/>
            <a:ext cx="990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4876800"/>
            <a:ext cx="2362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7200" y="5334000"/>
            <a:ext cx="1981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" y="5791200"/>
            <a:ext cx="2438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7200" y="6248400"/>
            <a:ext cx="2438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ttp://www.softchalk.com/lessonchallenge/lesson/genetics/Mendel_and_pea_plants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6390"/>
            <a:ext cx="4038600" cy="321161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034" y="4800600"/>
            <a:ext cx="4988966" cy="17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533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4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Father of Genetics</a:t>
            </a:r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44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-236518"/>
            <a:ext cx="8610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is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Gregor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Mendel?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Principle of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Independent Assortment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Inheritance of one trait has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effect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 the inheritance of another trait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00600" y="4419604"/>
          <a:ext cx="2752090" cy="838200"/>
        </p:xfrm>
        <a:graphic>
          <a:graphicData uri="http://schemas.openxmlformats.org/drawingml/2006/table">
            <a:tbl>
              <a:tblPr/>
              <a:tblGrid>
                <a:gridCol w="1376045"/>
                <a:gridCol w="1376045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96200" y="3962404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00400" y="5486404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961949" y="3886200"/>
            <a:ext cx="3429452" cy="1193916"/>
            <a:chOff x="6101" y="11699"/>
            <a:chExt cx="2416" cy="1221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6101" y="12322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6810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7862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4876800"/>
            <a:ext cx="3200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100%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" y="1524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 straight hair (H) is dominant to curly (h). Cross a rabbit that is homozygous dominant for both traits with a rabbit that is  homozygous dominant for black coat and heterozygous for straight hair. Then give the phenotypic ratio for the first generation of offspring.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28600" y="2514600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0575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2350" algn="l"/>
                <a:tab pos="36036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04800" y="6172200"/>
            <a:ext cx="8686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(Hint: Only design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squares to suit the number of possible gametes.)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343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Phenotypes: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28682" idx="1"/>
          </p:cNvCxnSpPr>
          <p:nvPr/>
        </p:nvCxnSpPr>
        <p:spPr>
          <a:xfrm rot="10800000">
            <a:off x="7239000" y="4191005"/>
            <a:ext cx="457200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679" idx="0"/>
          </p:cNvCxnSpPr>
          <p:nvPr/>
        </p:nvCxnSpPr>
        <p:spPr>
          <a:xfrm rot="5400000" flipH="1" flipV="1">
            <a:off x="4220527" y="5279653"/>
            <a:ext cx="405825" cy="7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3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048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14800" y="4495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05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29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0" y="45720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24600" y="46482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95400" y="49530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sex 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4876800" cy="3672652"/>
          </a:xfrm>
          <a:prstGeom prst="rect">
            <a:avLst/>
          </a:prstGeom>
          <a:noFill/>
        </p:spPr>
      </p:pic>
      <p:sp>
        <p:nvSpPr>
          <p:cNvPr id="27650" name="AutoShape 2"/>
          <p:cNvSpPr>
            <a:spLocks noChangeShapeType="1"/>
          </p:cNvSpPr>
          <p:nvPr/>
        </p:nvSpPr>
        <p:spPr bwMode="auto">
          <a:xfrm flipH="1">
            <a:off x="6019800" y="5029200"/>
            <a:ext cx="1752600" cy="12096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0"/>
            <a:ext cx="8991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Determination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People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22 pairs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called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autosomes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determine body traits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1 pair is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– determines sex (male or female)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Females – sex chromosomes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XX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Males – sex chromosomes are different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52800" y="3124200"/>
          <a:ext cx="2195830" cy="2018030"/>
        </p:xfrm>
        <a:graphic>
          <a:graphicData uri="http://schemas.openxmlformats.org/drawingml/2006/table">
            <a:tbl>
              <a:tblPr/>
              <a:tblGrid>
                <a:gridCol w="1097915"/>
                <a:gridCol w="1097915"/>
              </a:tblGrid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7338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895600" y="4343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3810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What is the probability of a couple having a boy? Or a girl?                                                                                                  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1143000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Chance of having female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791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determines the sex of the child?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father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3352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143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4419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429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58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05400" y="16002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57150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" y="0"/>
            <a:ext cx="8763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one allele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completely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over another (they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blend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carnations the color red (R) is incompletely dominant over white (W).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color is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genotypic and phenotypic ratio from a cross between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 flowers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57800" y="3505200"/>
          <a:ext cx="1773556" cy="1558925"/>
        </p:xfrm>
        <a:graphic>
          <a:graphicData uri="http://schemas.openxmlformats.org/drawingml/2006/table">
            <a:tbl>
              <a:tblPr/>
              <a:tblGrid>
                <a:gridCol w="886778"/>
                <a:gridCol w="886778"/>
              </a:tblGrid>
              <a:tr h="759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RR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WW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24400" y="35814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324600" y="29718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86400" y="2971800"/>
            <a:ext cx="533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648200" y="4419600"/>
            <a:ext cx="542925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95600" y="5410200"/>
            <a:ext cx="62484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=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=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19600" y="36576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96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484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84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340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72200" y="4419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1600" y="5410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9800" y="5410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6600" y="54864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5943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0" y="5867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15200" y="59436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4067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884009"/>
            <a:ext cx="472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– linked Traits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these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located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(NOT on the Y chromosome)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linked alleles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always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show up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whether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because males have 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X chromosome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feistyhome.phpwebhosting.com/chrom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4008022" cy="524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sex-linked disorders: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inability to distinguish between certain colors </a:t>
            </a: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447800"/>
            <a:ext cx="6248400" cy="4998720"/>
            <a:chOff x="1066800" y="1859280"/>
            <a:chExt cx="6248400" cy="4998720"/>
          </a:xfrm>
        </p:grpSpPr>
        <p:pic>
          <p:nvPicPr>
            <p:cNvPr id="47108" name="Picture 4" descr="http://www.sjhsyr.org/sjhhc/hidc07/graphics/images/en/996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859280"/>
              <a:ext cx="6248400" cy="499872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943600" y="64770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6019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Color blindness is the inability to distinguish the differences between certain colors. The most common type is red-green color blindness, where red and green are seen as the same color.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6670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should see </a:t>
            </a:r>
            <a:r>
              <a:rPr lang="en-US" sz="2000" b="1" dirty="0" smtClean="0"/>
              <a:t>58</a:t>
            </a:r>
            <a:r>
              <a:rPr lang="en-US" sz="2000" dirty="0" smtClean="0"/>
              <a:t> (upper left), </a:t>
            </a:r>
            <a:r>
              <a:rPr lang="en-US" sz="2000" b="1" dirty="0" smtClean="0"/>
              <a:t>18</a:t>
            </a:r>
            <a:r>
              <a:rPr lang="en-US" sz="2000" dirty="0" smtClean="0"/>
              <a:t> (upper right), </a:t>
            </a:r>
            <a:r>
              <a:rPr lang="en-US" sz="2000" b="1" dirty="0" smtClean="0"/>
              <a:t>E</a:t>
            </a:r>
            <a:r>
              <a:rPr lang="en-US" sz="2000" dirty="0" smtClean="0"/>
              <a:t> (lower left) and </a:t>
            </a:r>
            <a:r>
              <a:rPr lang="en-US" sz="2000" b="1" dirty="0" smtClean="0"/>
              <a:t>17</a:t>
            </a:r>
            <a:r>
              <a:rPr lang="en-US" sz="2000" dirty="0" smtClean="0"/>
              <a:t> (lower right).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hlbi.nih.gov/health/dci/images/hemophilia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6578417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lvl="0" indent="-339725" defTabSz="796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2.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hemophilia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blood won’t clot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41744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3124200"/>
          <a:ext cx="2667000" cy="23622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</a:tblGrid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2590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33528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6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62400" y="5334000"/>
            <a:ext cx="518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Phenotype: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normal vision females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normal vision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colorblind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107722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female that has normal vision but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carrier for 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marries a male with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normal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expected phenotypes of their children.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normal vision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colorblindness              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 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5720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34290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71600" y="44958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32766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0" y="46482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38800" y="5181600"/>
            <a:ext cx="3276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5791200"/>
            <a:ext cx="2895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61722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static2.thrivesmart.com/uploaded_images/business_images/0003/4105/Eyes_slide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2794000" cy="2095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FROM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000090"/>
                </a:solidFill>
              </a:rPr>
              <a:t>the green book, </a:t>
            </a:r>
            <a:r>
              <a:rPr lang="en-US" b="1" dirty="0" smtClean="0">
                <a:solidFill>
                  <a:srgbClr val="000090"/>
                </a:solidFill>
              </a:rPr>
              <a:t>THE NEXT 3 SLIDES ARE PAGES FROM TEXTBOOK.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number </a:t>
            </a:r>
            <a:r>
              <a:rPr lang="en-US" sz="3600" b="1" dirty="0" smtClean="0"/>
              <a:t>13 </a:t>
            </a:r>
            <a:r>
              <a:rPr lang="en-US" sz="2000" b="1" dirty="0" smtClean="0"/>
              <a:t>(1 gene, many traits)</a:t>
            </a:r>
            <a:r>
              <a:rPr lang="en-US" sz="3600" b="1" dirty="0" smtClean="0"/>
              <a:t>, 14 </a:t>
            </a:r>
            <a:r>
              <a:rPr lang="en-US" sz="2000" b="1" dirty="0" smtClean="0"/>
              <a:t>(Many genes, 1 trait)</a:t>
            </a:r>
            <a:r>
              <a:rPr lang="en-US" sz="3600" b="1" dirty="0" smtClean="0"/>
              <a:t>, 15 </a:t>
            </a:r>
            <a:r>
              <a:rPr lang="en-US" sz="2000" b="1" dirty="0" smtClean="0"/>
              <a:t>(importance of environment)</a:t>
            </a:r>
            <a:r>
              <a:rPr lang="en-US" sz="3600" b="1" dirty="0" smtClean="0"/>
              <a:t>, 16 </a:t>
            </a:r>
            <a:r>
              <a:rPr lang="en-US" sz="2000" b="1" dirty="0" smtClean="0"/>
              <a:t>(Genetic Variation)</a:t>
            </a:r>
            <a:endParaRPr lang="en-US" sz="3600" b="1" dirty="0" smtClean="0"/>
          </a:p>
          <a:p>
            <a:r>
              <a:rPr lang="en-US" sz="3600" dirty="0" smtClean="0"/>
              <a:t>Write a 1-2 sentence summary.  For the example, write or draw one example from the reading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828800" y="5486400"/>
            <a:ext cx="4572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http://learn.genetics.utah.edu/content/basics/inheritance/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8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1296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22" y="0"/>
            <a:ext cx="7135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0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-457200"/>
            <a:ext cx="861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– study of how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are passed from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Bab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350000" cy="29718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1495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49580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95800"/>
            <a:ext cx="16368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057400" y="5334000"/>
            <a:ext cx="685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495800"/>
            <a:ext cx="165112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876800" y="5791200"/>
            <a:ext cx="838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297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98" y="0"/>
            <a:ext cx="515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56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TIC VARIATION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62" y="0"/>
            <a:ext cx="565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7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806" y="1605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17. MUTATIONS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600201"/>
            <a:ext cx="3717925" cy="4343400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000000"/>
                </a:solidFill>
              </a:rPr>
              <a:t>Structural change to DNA</a:t>
            </a:r>
          </a:p>
          <a:p>
            <a:r>
              <a:rPr lang="en-US" sz="4400" u="sng" dirty="0" smtClean="0">
                <a:solidFill>
                  <a:srgbClr val="000000"/>
                </a:solidFill>
              </a:rPr>
              <a:t>May affect proteins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600200"/>
            <a:ext cx="3886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result in</a:t>
            </a:r>
            <a:b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HARMFUL, BENEFICIAL or NEUTRAL effects 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715000"/>
            <a:ext cx="35814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http://learn.genetics.utah.edu/content/basics/mutation/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3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 – sudden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change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(change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 sequence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be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Harmful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organism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survive: 	genetic disorders, cancer, death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Beneficial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allows organism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better survive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provides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variation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8" descr="evolution-f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81400"/>
            <a:ext cx="3241610" cy="2968951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3886200"/>
            <a:ext cx="518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Neutral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neither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harmful nor helpful to organism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 can occur in 2 ways: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gene/point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0" y="0"/>
            <a:ext cx="8763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 mutation: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a gene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drastic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affects entire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so affects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many 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rather than just one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caused by failure of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separate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normally during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meiosis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 pairs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 longer look the same – too few or too many genes, different shape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14800"/>
            <a:ext cx="3276600" cy="20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3810000" y="4800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810794" y="55618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381000"/>
            <a:ext cx="6553200" cy="5943600"/>
            <a:chOff x="1295400" y="381000"/>
            <a:chExt cx="6553200" cy="5943600"/>
          </a:xfrm>
        </p:grpSpPr>
        <p:pic>
          <p:nvPicPr>
            <p:cNvPr id="2" name="Picture 1" descr="chromosome mutations2 00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81000"/>
              <a:ext cx="6248400" cy="5791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62800" y="60198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ikigenetics.org/images/e/e7/Trisomy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1143000"/>
            <a:ext cx="4876800" cy="3657600"/>
          </a:xfrm>
          <a:prstGeom prst="rect">
            <a:avLst/>
          </a:prstGeom>
          <a:noFill/>
        </p:spPr>
      </p:pic>
      <p:pic>
        <p:nvPicPr>
          <p:cNvPr id="4111" name="Picture 15" descr="http://shop.downsed.com/WebRoot/Store/Shops/DownsEd/MediaGallery/photos/reading/girlbook2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381250" cy="21717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(Trisomy 21)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extra chromosome at pair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#21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://www.wsfcca.com/trisomy2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470" y="1066800"/>
            <a:ext cx="2003530" cy="2600325"/>
          </a:xfrm>
          <a:prstGeom prst="rect">
            <a:avLst/>
          </a:prstGeom>
          <a:noFill/>
        </p:spPr>
      </p:pic>
      <p:pic>
        <p:nvPicPr>
          <p:cNvPr id="4106" name="Picture 10" descr="http://www.gradebook.org/d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5248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362200"/>
            <a:ext cx="9361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438400"/>
            <a:ext cx="4108541" cy="3276600"/>
            <a:chOff x="152400" y="1905000"/>
            <a:chExt cx="3575141" cy="2819400"/>
          </a:xfrm>
        </p:grpSpPr>
        <p:pic>
          <p:nvPicPr>
            <p:cNvPr id="51206" name="Picture 6" descr="http://www.biologyjunction.com/turn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981200"/>
              <a:ext cx="3498941" cy="26289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" y="19050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495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228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Turner’s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syndrome – only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45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missing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(X)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Girls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short, slow growth, heart problems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www.bebekkokusu.com/news/articlefiles/422-tur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200400" cy="43365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76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Klinefelter’s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(XXY)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Boys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low testosterone levels, underdeveloped muscles, sparse facial hair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www.antenataltesting.info/images/karyotype_klin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0"/>
            <a:ext cx="3496999" cy="3276600"/>
          </a:xfrm>
          <a:prstGeom prst="rect">
            <a:avLst/>
          </a:prstGeom>
          <a:noFill/>
        </p:spPr>
      </p:pic>
      <p:pic>
        <p:nvPicPr>
          <p:cNvPr id="50184" name="Picture 8" descr="http://klinefeltersyndrome.us/images/school-age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362200" cy="2803143"/>
          </a:xfrm>
          <a:prstGeom prst="rect">
            <a:avLst/>
          </a:prstGeom>
          <a:noFill/>
        </p:spPr>
      </p:pic>
      <p:pic>
        <p:nvPicPr>
          <p:cNvPr id="50182" name="Picture 6" descr="Pubert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57600"/>
            <a:ext cx="2358774" cy="27990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0" indent="-3508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Having an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set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 is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animals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but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it makes them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hardier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humods.com/uploaded_images/salt-tolerant-plants-758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4038600" cy="2884714"/>
          </a:xfrm>
          <a:prstGeom prst="rect">
            <a:avLst/>
          </a:prstGeom>
          <a:noFill/>
        </p:spPr>
      </p:pic>
      <p:pic>
        <p:nvPicPr>
          <p:cNvPr id="49156" name="Picture 4" descr="http://1.bp.blogspot.com/__sm-5pxS9P0/SoCXx7-bHJI/AAAAAAAADzc/RdeJcCezTEM/s400/drd_0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124200" cy="2343150"/>
          </a:xfrm>
          <a:prstGeom prst="rect">
            <a:avLst/>
          </a:prstGeom>
          <a:noFill/>
        </p:spPr>
      </p:pic>
      <p:pic>
        <p:nvPicPr>
          <p:cNvPr id="49160" name="Picture 8" descr="http://z.hubpages.com/u/340344_f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2400300" cy="24003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6705600" y="5334000"/>
            <a:ext cx="609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4800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Hardier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858000" y="4191000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900"/>
            <a:ext cx="838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Traits are determined by the </a:t>
            </a:r>
            <a:r>
              <a:rPr lang="en-US" sz="4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on the </a:t>
            </a:r>
            <a:r>
              <a:rPr lang="en-US" sz="4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 gene is a segment of </a:t>
            </a:r>
            <a:r>
              <a:rPr lang="en-US" sz="4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that determines a </a:t>
            </a:r>
            <a:r>
              <a:rPr lang="en-US" sz="4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4400" dirty="0"/>
          </a:p>
        </p:txBody>
      </p:sp>
      <p:pic>
        <p:nvPicPr>
          <p:cNvPr id="5" name="Picture 2" descr="http://pathology.jhu.edu/pc/images/geneti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32720"/>
            <a:ext cx="4893231" cy="4025280"/>
          </a:xfrm>
          <a:prstGeom prst="rect">
            <a:avLst/>
          </a:prstGeom>
          <a:noFill/>
        </p:spPr>
      </p:pic>
      <p:pic>
        <p:nvPicPr>
          <p:cNvPr id="31746" name="Picture 2" descr="http://danbartlett.co.uk/gene_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56520"/>
            <a:ext cx="31623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228600"/>
            <a:ext cx="8305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or Point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most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least drastic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gene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altered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oint mut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4200525" cy="3771900"/>
          </a:xfrm>
          <a:prstGeom prst="rect">
            <a:avLst/>
          </a:prstGeom>
        </p:spPr>
      </p:pic>
      <p:pic>
        <p:nvPicPr>
          <p:cNvPr id="3074" name="Picture 2" descr="http://kvhs.nbed.nb.ca/gallant/biology/point_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79900" cy="23378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304800"/>
            <a:ext cx="3962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mutations: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Sickle cell anemia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red blood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sickle shaped instead of round and cannot carry enough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body tissues – heterozygous condition protects people from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malaria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learn.genetics.utah.edu/content/disorders/whataregd/sicklecell/images/sickle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467100" cy="63679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Cystic fibrosis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mucous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builds up in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lungs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nlm.nih.gov/medlineplus/ency/images/ency/fullsize/1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3810000" cy="3048000"/>
          </a:xfrm>
          <a:prstGeom prst="rect">
            <a:avLst/>
          </a:prstGeom>
          <a:noFill/>
        </p:spPr>
      </p:pic>
      <p:pic>
        <p:nvPicPr>
          <p:cNvPr id="52228" name="Picture 4" descr="http://www.sfn.org/SiteObjects/published/0000BDF20016F63800FD712C3158BA55/0000BDF2000006250110C68C45857663/file/bb_feb200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810000" cy="3095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505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-Sachs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deterioration of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nervous system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early death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Mutated genes produce enzymes that are less effective than normal at breaking down fatty cell products known as </a:t>
            </a:r>
            <a:r>
              <a:rPr lang="en-US" dirty="0" err="1" smtClean="0"/>
              <a:t>gangliosides</a:t>
            </a:r>
            <a:r>
              <a:rPr lang="en-US" dirty="0" smtClean="0"/>
              <a:t>. As a result, </a:t>
            </a:r>
            <a:r>
              <a:rPr lang="en-US" dirty="0" err="1" smtClean="0"/>
              <a:t>gangliosides</a:t>
            </a:r>
            <a:r>
              <a:rPr lang="en-US" dirty="0" smtClean="0"/>
              <a:t> build up in the lysosomes and overload cells. Their buildup ultimately causes damage to nerve cells.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4953000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3810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Phenylketonuria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(PKU)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amino acid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common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milk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cannot be broken down and as it builds up it causes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mental retardation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newborns are tested for this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"/>
            <a:ext cx="3469267" cy="19214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9718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Dominant gene mutations: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Huntington’s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gradual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deterioration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brain tissue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shows up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middle age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b="1" u="sng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Dwarfism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variety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skeletal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abnormalities</a:t>
            </a:r>
            <a:endParaRPr lang="en-US" sz="2400" dirty="0"/>
          </a:p>
        </p:txBody>
      </p:sp>
      <p:pic>
        <p:nvPicPr>
          <p:cNvPr id="53254" name="Picture 6" descr="http://ken_ashford.typepad.com/.a/6a00d834515b2069e20120a53f50a5970c-5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2514384" cy="2368550"/>
          </a:xfrm>
          <a:prstGeom prst="rect">
            <a:avLst/>
          </a:prstGeom>
          <a:noFill/>
        </p:spPr>
      </p:pic>
      <p:pic>
        <p:nvPicPr>
          <p:cNvPr id="53259" name="Picture 11" descr="http://bp2.blogger.com/_6SegTBPFRqg/RhFn_ZtWPkI/AAAAAAAAACE/E5FvhjaQe2k/s320/Kenadie+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95800"/>
            <a:ext cx="1394937" cy="220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75456"/>
            <a:ext cx="8534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Detecting Genetic Disorders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picture of an individual’s chromosomes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karyotype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amniotic fluid surrounding the embryo is removed for analysis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amniocentesis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ex chromosom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4543425" cy="36671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2886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495800" y="5943600"/>
            <a:ext cx="4648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Female with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syndrome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18. Natural Selection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</a:rPr>
              <a:t>Leads to the predominance of certain traits in a population, and the suppression of others</a:t>
            </a:r>
            <a:endParaRPr lang="en-US" sz="48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2276" cy="91113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19. Artificial Selection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38200"/>
            <a:ext cx="8042276" cy="5638799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solidFill>
                  <a:srgbClr val="000000"/>
                </a:solidFill>
              </a:rPr>
              <a:t>Is the intentional reproduction of individuals in a population that have desirable traits. </a:t>
            </a:r>
          </a:p>
          <a:p>
            <a:r>
              <a:rPr lang="en-US" sz="4000" u="sng" dirty="0" smtClean="0">
                <a:solidFill>
                  <a:srgbClr val="000000"/>
                </a:solidFill>
              </a:rPr>
              <a:t>Ex: Selective Breeding</a:t>
            </a:r>
          </a:p>
          <a:p>
            <a:pPr lvl="1"/>
            <a:r>
              <a:rPr lang="en-US" sz="3800" u="sng" dirty="0" smtClean="0">
                <a:solidFill>
                  <a:srgbClr val="000000"/>
                </a:solidFill>
              </a:rPr>
              <a:t>The practice by which humans select plants and animals for breeding based on desirable traits</a:t>
            </a:r>
            <a:endParaRPr lang="en-US" sz="38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5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20. Adaptation by </a:t>
            </a:r>
            <a:r>
              <a:rPr lang="en-US" b="1" dirty="0">
                <a:solidFill>
                  <a:srgbClr val="000000"/>
                </a:solidFill>
              </a:rPr>
              <a:t>N</a:t>
            </a:r>
            <a:r>
              <a:rPr lang="en-US" b="1" dirty="0" smtClean="0">
                <a:solidFill>
                  <a:srgbClr val="000000"/>
                </a:solidFill>
              </a:rPr>
              <a:t>atural </a:t>
            </a:r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lang="en-US" b="1" dirty="0" smtClean="0">
                <a:solidFill>
                  <a:srgbClr val="000000"/>
                </a:solidFill>
              </a:rPr>
              <a:t>election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399" cy="4952999"/>
          </a:xfrm>
        </p:spPr>
        <p:txBody>
          <a:bodyPr>
            <a:no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</a:rPr>
              <a:t>Traits that support successful survival and reproduction in the new environment become more common; those that do not, become less common</a:t>
            </a:r>
            <a:endParaRPr lang="en-US" sz="48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2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culty.ucc.edu/biology-atsma/pics/pedig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451" y="609600"/>
            <a:ext cx="4278549" cy="32004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83047"/>
            <a:ext cx="6324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Pedigrees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Graphic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representation of how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passed from parents to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Tips for making a pedigree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Circles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females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Squares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Horizontal lines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connecting a male and a female represent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marriage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Vertical line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brackets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 parent to offspring</a:t>
            </a:r>
          </a:p>
          <a:p>
            <a:pPr marL="804863" lvl="0" indent="-4079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circle or square indicates a person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circle or square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represents an individual who does NOT have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Partial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shade indicates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carrier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someone who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the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029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28600" y="151656"/>
            <a:ext cx="8686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Make a pedigree chart for the following couple. Dana is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 blind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her husband Jeff is not.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They have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boys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girls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HINT: Colorblindness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sex-linked trait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486400" y="2209800"/>
            <a:ext cx="990600" cy="53339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362200" y="5257800"/>
            <a:ext cx="1828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Has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4114800" y="5257800"/>
            <a:ext cx="31242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 pass trait to offspring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2209800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3063240"/>
            <a:ext cx="5838092" cy="3870960"/>
            <a:chOff x="1447800" y="2819400"/>
            <a:chExt cx="5838092" cy="3870960"/>
          </a:xfrm>
        </p:grpSpPr>
        <p:pic>
          <p:nvPicPr>
            <p:cNvPr id="1026" name="Picture 2" descr="http://hopes.stanford.edu/basics/dna/f_b11homolg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95600"/>
              <a:ext cx="5838092" cy="379476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3581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0"/>
            <a:ext cx="89154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 come in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pairs, thus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come in pairs.</a:t>
            </a:r>
            <a:endParaRPr lang="en-US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Homologous pairs –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matching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 – one from female parent and one from male parent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Ex: Humans have 46 chromosomes or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pairs.</a:t>
            </a:r>
            <a:endParaRPr lang="en-US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One set from dad – 23 in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sperm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</a:t>
            </a: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One set from mom – 23 in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egg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91000" y="2895600"/>
            <a:ext cx="4953000" cy="3962400"/>
            <a:chOff x="4191000" y="2895600"/>
            <a:chExt cx="4953000" cy="3962400"/>
          </a:xfrm>
        </p:grpSpPr>
        <p:pic>
          <p:nvPicPr>
            <p:cNvPr id="9218" name="Picture 2" descr="http://www.hmh.net/AdamHealth/graphics/images/en/194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2895600"/>
              <a:ext cx="4953000" cy="39624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8077200" y="6553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Multiple Alleles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or more alleles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that code for a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single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trait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humans,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determined by 3 alleles –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BUT each human can only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inherit</a:t>
            </a:r>
            <a:r>
              <a:rPr kumimoji="0" lang="en-US" sz="2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</a:t>
            </a: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– A and B 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– O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 – A = AA or AO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B = BB or BO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AB = AB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O = OO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67200" y="2438400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0" y="2438400"/>
            <a:ext cx="4572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5622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Example: What would be the possible blood types of children born to a female with type AB blood and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male with type O blood?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371600" y="16764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51933" y="2922905"/>
          <a:ext cx="1967866" cy="1649096"/>
        </p:xfrm>
        <a:graphic>
          <a:graphicData uri="http://schemas.openxmlformats.org/drawingml/2006/table">
            <a:tbl>
              <a:tblPr/>
              <a:tblGrid>
                <a:gridCol w="983933"/>
                <a:gridCol w="983933"/>
              </a:tblGrid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581400" y="30480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581400" y="38862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828800" y="59436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Children would be type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676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752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0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4800" y="3048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3962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867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9800" y="6019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1000" y="-228600"/>
            <a:ext cx="8763000" cy="6934200"/>
            <a:chOff x="1447800" y="2819400"/>
            <a:chExt cx="5838092" cy="3870960"/>
          </a:xfrm>
        </p:grpSpPr>
        <p:pic>
          <p:nvPicPr>
            <p:cNvPr id="5" name="Picture 2" descr="http://hopes.stanford.edu/basics/dna/f_b11homolg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95600"/>
              <a:ext cx="5838092" cy="379476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3581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765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2821007" cy="2295525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33600" y="3962400"/>
            <a:ext cx="38100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95800" y="2590800"/>
            <a:ext cx="4191000" cy="152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 pair of chromosomes </a:t>
            </a:r>
            <a:endParaRPr kumimoji="0" lang="en-US" sz="3200" b="0" i="0" u="none" strike="noStrike" cap="none" normalizeH="0" baseline="0" dirty="0" smtClean="0">
              <a:ln>
                <a:solidFill>
                  <a:srgbClr val="000000"/>
                </a:solidFill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4038600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blue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4993959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different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(possibilities) for the same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marL="1377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ex: blue eyes or brown eyes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-38219"/>
            <a:ext cx="6477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pair of Homologous Chromosomes: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Props1.xml><?xml version="1.0" encoding="utf-8"?>
<ds:datastoreItem xmlns:ds="http://schemas.openxmlformats.org/officeDocument/2006/customXml" ds:itemID="{9875B11A-AE35-49F3-BF2B-DE8F4D52F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EDD032C-F37E-48F9-8646-5FB9BF8A6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8075F-18E9-41CB-BC19-697430B33E52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3dad766c-9e36-455d-8d7c-234eca89fec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2027</TotalTime>
  <Words>1909</Words>
  <Application>Microsoft Macintosh PowerPoint</Application>
  <PresentationFormat>On-screen Show (4:3)</PresentationFormat>
  <Paragraphs>377</Paragraphs>
  <Slides>61</Slides>
  <Notes>0</Notes>
  <HiddenSlides>17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Breeze</vt:lpstr>
      <vt:lpstr>Heredity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Writing</vt:lpstr>
      <vt:lpstr>1. Heredity</vt:lpstr>
      <vt:lpstr>2. Genetics</vt:lpstr>
      <vt:lpstr>3.Dominant Trait</vt:lpstr>
      <vt:lpstr>4. Recessive Trait “masked”</vt:lpstr>
      <vt:lpstr>PowerPoint Presentation</vt:lpstr>
      <vt:lpstr>PowerPoint Presentation</vt:lpstr>
      <vt:lpstr>5.Genes</vt:lpstr>
      <vt:lpstr>7. Phenotype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 Punnett Square</vt:lpstr>
      <vt:lpstr>Ratios</vt:lpstr>
      <vt:lpstr>12.Probability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the green book, THE NEXT 3 SLIDES ARE PAGES FROM TEXTBOOK.</vt:lpstr>
      <vt:lpstr>PowerPoint Presentation</vt:lpstr>
      <vt:lpstr>PowerPoint Presentation</vt:lpstr>
      <vt:lpstr>PowerPoint Presentation</vt:lpstr>
      <vt:lpstr>17. 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18. Natural Selection</vt:lpstr>
      <vt:lpstr>19. Artificial Selection</vt:lpstr>
      <vt:lpstr>20. Adaptation by Natural Selection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Powerpoint</dc:title>
  <dc:creator>Amy</dc:creator>
  <cp:lastModifiedBy>User</cp:lastModifiedBy>
  <cp:revision>143</cp:revision>
  <cp:lastPrinted>2016-10-11T17:59:26Z</cp:lastPrinted>
  <dcterms:created xsi:type="dcterms:W3CDTF">2009-11-17T01:31:48Z</dcterms:created>
  <dcterms:modified xsi:type="dcterms:W3CDTF">2016-10-21T18:01:54Z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