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4"/>
  </p:sldMasterIdLst>
  <p:handoutMasterIdLst>
    <p:handoutMasterId r:id="rId62"/>
  </p:handoutMasterIdLst>
  <p:sldIdLst>
    <p:sldId id="296" r:id="rId5"/>
    <p:sldId id="301" r:id="rId6"/>
    <p:sldId id="256" r:id="rId7"/>
    <p:sldId id="257" r:id="rId8"/>
    <p:sldId id="274" r:id="rId9"/>
    <p:sldId id="273" r:id="rId10"/>
    <p:sldId id="309" r:id="rId11"/>
    <p:sldId id="258" r:id="rId12"/>
    <p:sldId id="303" r:id="rId13"/>
    <p:sldId id="302" r:id="rId14"/>
    <p:sldId id="317" r:id="rId15"/>
    <p:sldId id="304" r:id="rId16"/>
    <p:sldId id="316" r:id="rId17"/>
    <p:sldId id="259" r:id="rId18"/>
    <p:sldId id="260" r:id="rId19"/>
    <p:sldId id="305" r:id="rId20"/>
    <p:sldId id="307" r:id="rId21"/>
    <p:sldId id="308" r:id="rId22"/>
    <p:sldId id="310" r:id="rId23"/>
    <p:sldId id="311" r:id="rId24"/>
    <p:sldId id="261" r:id="rId25"/>
    <p:sldId id="262" r:id="rId26"/>
    <p:sldId id="312" r:id="rId27"/>
    <p:sldId id="31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5" r:id="rId36"/>
    <p:sldId id="289" r:id="rId37"/>
    <p:sldId id="290" r:id="rId38"/>
    <p:sldId id="276" r:id="rId39"/>
    <p:sldId id="314" r:id="rId40"/>
    <p:sldId id="315" r:id="rId41"/>
    <p:sldId id="282" r:id="rId42"/>
    <p:sldId id="283" r:id="rId43"/>
    <p:sldId id="284" r:id="rId44"/>
    <p:sldId id="285" r:id="rId45"/>
    <p:sldId id="291" r:id="rId46"/>
    <p:sldId id="292" r:id="rId47"/>
    <p:sldId id="293" r:id="rId48"/>
    <p:sldId id="286" r:id="rId49"/>
    <p:sldId id="287" r:id="rId50"/>
    <p:sldId id="294" r:id="rId51"/>
    <p:sldId id="295" r:id="rId52"/>
    <p:sldId id="288" r:id="rId53"/>
    <p:sldId id="318" r:id="rId54"/>
    <p:sldId id="319" r:id="rId55"/>
    <p:sldId id="320" r:id="rId56"/>
    <p:sldId id="323" r:id="rId57"/>
    <p:sldId id="277" r:id="rId58"/>
    <p:sldId id="279" r:id="rId59"/>
    <p:sldId id="280" r:id="rId60"/>
    <p:sldId id="281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gray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633" autoAdjust="0"/>
  </p:normalViewPr>
  <p:slideViewPr>
    <p:cSldViewPr>
      <p:cViewPr>
        <p:scale>
          <a:sx n="90" d="100"/>
          <a:sy n="90" d="100"/>
        </p:scale>
        <p:origin x="-163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439F1-1547-4A4B-9A46-5C375F1D3755}" type="datetimeFigureOut">
              <a:rPr lang="en-US" smtClean="0"/>
              <a:pPr/>
              <a:t>10/31/17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5FFE1-1860-3B4F-BB04-1F8AA8FFB5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94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10/31/17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89F8B6-45BC-47DB-B1AA-61E62D728E05}" type="datetimeFigureOut">
              <a:rPr lang="en-US" smtClean="0"/>
              <a:pPr/>
              <a:t>10/31/17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hyperlink" Target="https://www.youtube.com/watch?v=Mehz7tCxjSE&amp;list=PLzxOJSa84KzfnYbmvMk5T2gLJKLAOBwX2&amp;index=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learn.genetics.utah.edu/content/basics/trait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hyperlink" Target="http://learn.genetics.utah.edu/content/basics/dna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Relationship Id="rId3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arn.genetics.utah.edu/content/basics/inheritance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arn.genetics.utah.edu/content/basics/mutation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jpeg"/><Relationship Id="rId3" Type="http://schemas.openxmlformats.org/officeDocument/2006/relationships/image" Target="../media/image5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3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gi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5257800" cy="3733800"/>
          </a:xfrm>
        </p:spPr>
        <p:txBody>
          <a:bodyPr>
            <a:noAutofit/>
          </a:bodyPr>
          <a:lstStyle/>
          <a:p>
            <a:r>
              <a:rPr lang="en-US" sz="6600" dirty="0" smtClean="0"/>
              <a:t>Heredity </a:t>
            </a:r>
            <a:r>
              <a:rPr lang="en-US" sz="4800" dirty="0" smtClean="0"/>
              <a:t>Vocabulary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1. Heredity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solidFill>
                  <a:schemeClr val="tx1"/>
                </a:solidFill>
              </a:rPr>
              <a:t>Passing of traits from parents to offspring</a:t>
            </a:r>
            <a:endParaRPr lang="en-US" sz="4800" u="sng" dirty="0">
              <a:solidFill>
                <a:schemeClr val="tx1"/>
              </a:solidFill>
            </a:endParaRPr>
          </a:p>
        </p:txBody>
      </p:sp>
      <p:sp>
        <p:nvSpPr>
          <p:cNvPr id="60418" name="AutoShape 2" descr="Image result for hered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0" name="AutoShape 4" descr="Image result for hered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0422" name="Picture 6" descr="https://s-media-cache-ak0.pinimg.com/736x/26/32/24/2632245cc026fe28c1fa727de70fa7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362200"/>
            <a:ext cx="5410200" cy="417358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2743200"/>
            <a:ext cx="2133600" cy="2819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Heredity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000000"/>
                </a:solidFill>
              </a:rPr>
              <a:t>2. Genetics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u="sng" dirty="0" smtClean="0">
                <a:solidFill>
                  <a:srgbClr val="000000"/>
                </a:solidFill>
              </a:rPr>
              <a:t>Is the study of how traits are inherited.</a:t>
            </a:r>
            <a:endParaRPr lang="en-US" sz="4400" u="sng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http://learn.genetics.utah.edu/content/basics/traits/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5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0000"/>
                </a:solidFill>
              </a:rPr>
              <a:t>3</a:t>
            </a:r>
            <a:r>
              <a:rPr lang="en-US" sz="6000" b="1" dirty="0" smtClean="0">
                <a:solidFill>
                  <a:srgbClr val="000000"/>
                </a:solidFill>
              </a:rPr>
              <a:t>.Dominant Trait</a:t>
            </a:r>
            <a:endParaRPr lang="en-US" sz="6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4800600" cy="3124200"/>
          </a:xfrm>
        </p:spPr>
        <p:txBody>
          <a:bodyPr>
            <a:noAutofit/>
          </a:bodyPr>
          <a:lstStyle/>
          <a:p>
            <a:r>
              <a:rPr lang="en-US" sz="4400" u="sng" dirty="0" smtClean="0">
                <a:solidFill>
                  <a:schemeClr val="tx1"/>
                </a:solidFill>
              </a:rPr>
              <a:t>The trait from the parent that is observed or “shows”</a:t>
            </a:r>
          </a:p>
          <a:p>
            <a:endParaRPr lang="en-US" sz="4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3048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763962"/>
            <a:ext cx="4724400" cy="2636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9200" y="990600"/>
            <a:ext cx="3657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0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upper case letter,</a:t>
            </a:r>
            <a:r>
              <a:rPr kumimoji="0" lang="en-US" sz="4800" b="0" i="0" u="sng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US" sz="4800" b="0" i="0" u="sng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800" b="0" i="0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4800" b="0" i="0" u="sng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Ex.T</a:t>
            </a:r>
            <a:endParaRPr kumimoji="0" lang="en-US" sz="4800" b="0" i="0" u="sng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0600" y="4038600"/>
            <a:ext cx="37338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42276" cy="1336956"/>
          </a:xfrm>
        </p:spPr>
        <p:txBody>
          <a:bodyPr/>
          <a:lstStyle/>
          <a:p>
            <a:pPr lvl="0"/>
            <a:r>
              <a:rPr lang="en-US" sz="6000" b="1" dirty="0">
                <a:solidFill>
                  <a:schemeClr val="tx1"/>
                </a:solidFill>
              </a:rPr>
              <a:t>4</a:t>
            </a:r>
            <a:r>
              <a:rPr lang="en-US" sz="6000" b="1" dirty="0" smtClean="0">
                <a:solidFill>
                  <a:schemeClr val="tx1"/>
                </a:solidFill>
              </a:rPr>
              <a:t>. Recessive Trait</a:t>
            </a:r>
            <a:br>
              <a:rPr lang="en-US" sz="6000" b="1" dirty="0" smtClean="0">
                <a:solidFill>
                  <a:schemeClr val="tx1"/>
                </a:solidFill>
              </a:rPr>
            </a:br>
            <a:r>
              <a:rPr lang="en-US" sz="6000" b="1" dirty="0" smtClean="0">
                <a:solidFill>
                  <a:schemeClr val="tx1"/>
                </a:solidFill>
              </a:rPr>
              <a:t>“masked”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3886200" cy="4343400"/>
          </a:xfrm>
        </p:spPr>
        <p:txBody>
          <a:bodyPr>
            <a:normAutofit fontScale="92500"/>
          </a:bodyPr>
          <a:lstStyle/>
          <a:p>
            <a:r>
              <a:rPr lang="en-US" sz="4400" u="sng" dirty="0">
                <a:solidFill>
                  <a:srgbClr val="000000"/>
                </a:solidFill>
              </a:rPr>
              <a:t>The </a:t>
            </a:r>
            <a:r>
              <a:rPr lang="en-US" sz="4400" b="1" u="sng" dirty="0">
                <a:solidFill>
                  <a:srgbClr val="000000"/>
                </a:solidFill>
              </a:rPr>
              <a:t>trait</a:t>
            </a:r>
            <a:r>
              <a:rPr lang="en-US" sz="4400" u="sng" dirty="0">
                <a:solidFill>
                  <a:srgbClr val="000000"/>
                </a:solidFill>
              </a:rPr>
              <a:t> that </a:t>
            </a:r>
            <a:r>
              <a:rPr lang="en-US" sz="4400" u="sng" dirty="0" smtClean="0">
                <a:solidFill>
                  <a:srgbClr val="000000"/>
                </a:solidFill>
              </a:rPr>
              <a:t>may </a:t>
            </a:r>
            <a:r>
              <a:rPr lang="en-US" sz="4400" u="sng" dirty="0">
                <a:solidFill>
                  <a:srgbClr val="000000"/>
                </a:solidFill>
              </a:rPr>
              <a:t>not </a:t>
            </a:r>
            <a:r>
              <a:rPr lang="en-US" sz="4400" b="1" u="sng" dirty="0">
                <a:solidFill>
                  <a:srgbClr val="000000"/>
                </a:solidFill>
              </a:rPr>
              <a:t>“show</a:t>
            </a:r>
            <a:r>
              <a:rPr lang="en-US" sz="4400" b="1" u="sng" dirty="0" smtClean="0">
                <a:solidFill>
                  <a:srgbClr val="000000"/>
                </a:solidFill>
              </a:rPr>
              <a:t>”</a:t>
            </a:r>
          </a:p>
          <a:p>
            <a:r>
              <a:rPr lang="en-US" sz="4400" u="sng" dirty="0" smtClean="0">
                <a:solidFill>
                  <a:srgbClr val="000000"/>
                </a:solidFill>
              </a:rPr>
              <a:t>even though it is present, </a:t>
            </a:r>
            <a:r>
              <a:rPr lang="en-US" sz="4400" b="1" u="sng" dirty="0" smtClean="0">
                <a:solidFill>
                  <a:srgbClr val="0000FF"/>
                </a:solidFill>
              </a:rPr>
              <a:t>It is “masked”</a:t>
            </a:r>
          </a:p>
          <a:p>
            <a:endParaRPr lang="en-US" dirty="0"/>
          </a:p>
          <a:p>
            <a:pPr marL="342900" lvl="0" indent="-34290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2209800"/>
            <a:ext cx="3886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4800" u="sng" dirty="0" smtClean="0">
                <a:solidFill>
                  <a:srgbClr val="7030A0"/>
                </a:solidFill>
              </a:rPr>
              <a:t>lower case letter, </a:t>
            </a:r>
            <a:br>
              <a:rPr lang="en-US" sz="4800" u="sng" dirty="0" smtClean="0">
                <a:solidFill>
                  <a:srgbClr val="7030A0"/>
                </a:solidFill>
              </a:rPr>
            </a:br>
            <a:r>
              <a:rPr lang="en-US" sz="4800" dirty="0" smtClean="0">
                <a:solidFill>
                  <a:srgbClr val="7030A0"/>
                </a:solidFill>
              </a:rPr>
              <a:t>       </a:t>
            </a:r>
            <a:r>
              <a:rPr lang="en-US" sz="4800" u="sng" dirty="0" smtClean="0">
                <a:solidFill>
                  <a:srgbClr val="7030A0"/>
                </a:solidFill>
              </a:rPr>
              <a:t>Ex. t</a:t>
            </a:r>
          </a:p>
          <a:p>
            <a:pPr marL="342900" indent="-34290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dirty="0" smtClean="0">
              <a:solidFill>
                <a:srgbClr val="7030A0"/>
              </a:solidFill>
            </a:endParaRPr>
          </a:p>
          <a:p>
            <a:pPr marL="342900" indent="-34290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dirty="0" smtClean="0">
              <a:solidFill>
                <a:srgbClr val="7030A0"/>
              </a:solidFill>
            </a:endParaRPr>
          </a:p>
          <a:p>
            <a:pPr marL="342900" indent="-342900"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88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3906" y="-255627"/>
            <a:ext cx="86868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 and Recessive Genes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that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prevents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other gene from “showing” –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that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does NOT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“show” even though it is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present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Symbol – Dominant gene –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upper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case letter –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gene –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lower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case letter –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countrywool.tripod.com/BareHare/grtchn_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129264"/>
            <a:ext cx="2667000" cy="2728736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2133600" y="4724400"/>
            <a:ext cx="14478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133600" y="5486400"/>
            <a:ext cx="19050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876800" y="5334000"/>
            <a:ext cx="1676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400" y="51816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Dominant color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49530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Recessive color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8600" y="-152400"/>
            <a:ext cx="89154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Ex: Straight thumb is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  <a:b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en-US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to hitchhiker thumb 	</a:t>
            </a:r>
            <a:b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 straight thumb   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= hitchhikers thumb</a:t>
            </a:r>
            <a:r>
              <a:rPr lang="en-US" sz="3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3600" dirty="0"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(Always use the same letter for the same alleles—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 = straight, h = hitchhiker’s)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5" descr="hitchiker 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590800"/>
            <a:ext cx="4149681" cy="28194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4847511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 thumb = TT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 thumb =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Hitchhikers thumb =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886200" y="4953000"/>
            <a:ext cx="3886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5105400"/>
            <a:ext cx="4953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lvl="0" indent="-1682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* Must have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recessive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alleles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for a recessive trait to “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show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1" dur="2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609600"/>
            <a:ext cx="8042276" cy="1336956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5</a:t>
            </a:r>
            <a:r>
              <a:rPr lang="en-US" b="1" dirty="0" smtClean="0">
                <a:solidFill>
                  <a:srgbClr val="000000"/>
                </a:solidFill>
              </a:rPr>
              <a:t>.Genes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229600" cy="1523999"/>
          </a:xfrm>
        </p:spPr>
        <p:txBody>
          <a:bodyPr>
            <a:noAutofit/>
          </a:bodyPr>
          <a:lstStyle/>
          <a:p>
            <a:r>
              <a:rPr lang="en-US" sz="4000" u="sng" dirty="0" smtClean="0">
                <a:solidFill>
                  <a:srgbClr val="000000"/>
                </a:solidFill>
              </a:rPr>
              <a:t>One set of </a:t>
            </a:r>
            <a:r>
              <a:rPr lang="en-US" sz="4000" b="1" u="sng" dirty="0" smtClean="0">
                <a:solidFill>
                  <a:srgbClr val="000000"/>
                </a:solidFill>
              </a:rPr>
              <a:t>instructions</a:t>
            </a:r>
            <a:r>
              <a:rPr lang="en-US" sz="4000" u="sng" dirty="0" smtClean="0">
                <a:solidFill>
                  <a:srgbClr val="000000"/>
                </a:solidFill>
              </a:rPr>
              <a:t> for an inherited </a:t>
            </a:r>
            <a:r>
              <a:rPr lang="en-US" sz="4000" b="1" u="sng" dirty="0" smtClean="0">
                <a:solidFill>
                  <a:srgbClr val="000000"/>
                </a:solidFill>
              </a:rPr>
              <a:t>trait</a:t>
            </a:r>
          </a:p>
          <a:p>
            <a:pPr lvl="1"/>
            <a:r>
              <a:rPr lang="en-US" sz="3600" u="sng" dirty="0" smtClean="0">
                <a:solidFill>
                  <a:srgbClr val="000090"/>
                </a:solidFill>
              </a:rPr>
              <a:t>Example=- Part of DNA</a:t>
            </a:r>
            <a:endParaRPr lang="en-US" sz="3600" u="sng" dirty="0">
              <a:solidFill>
                <a:srgbClr val="00009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2819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6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.Alleles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657600"/>
            <a:ext cx="8686800" cy="1858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The different version of a gene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u="sng" dirty="0" smtClean="0">
                <a:solidFill>
                  <a:srgbClr val="000090"/>
                </a:solidFill>
              </a:rPr>
              <a:t>Example-            eye color= TRAIT</a:t>
            </a:r>
            <a:br>
              <a:rPr lang="en-US" sz="3600" u="sng" dirty="0" smtClean="0">
                <a:solidFill>
                  <a:srgbClr val="000090"/>
                </a:solidFill>
              </a:rPr>
            </a:br>
            <a:r>
              <a:rPr lang="en-US" sz="3600" u="sng" dirty="0" smtClean="0">
                <a:solidFill>
                  <a:srgbClr val="000090"/>
                </a:solidFill>
              </a:rPr>
              <a:t> brown, blue or green eyes= ALLELES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</a:endParaRPr>
          </a:p>
        </p:txBody>
      </p:sp>
      <p:pic>
        <p:nvPicPr>
          <p:cNvPr id="62466" name="Picture 2" descr="http://nymag.com/daily/intel/20070521d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0"/>
            <a:ext cx="1933575" cy="2686051"/>
          </a:xfrm>
          <a:prstGeom prst="rect">
            <a:avLst/>
          </a:prstGeom>
          <a:noFill/>
        </p:spPr>
      </p:pic>
      <p:pic>
        <p:nvPicPr>
          <p:cNvPr id="62468" name="Picture 4" descr="https://encrypted-tbn0.gstatic.com/images?q=tbn:ANd9GcQ9qKAZxLmWrBrrcoIhDVF5SciH2Y8djtdnfbTLqhHnXqnk3wR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6166" y="1981200"/>
            <a:ext cx="2514600" cy="181927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" y="2743200"/>
            <a:ext cx="2133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4"/>
              </a:rPr>
              <a:t>http://learn.genetics.utah.edu/content/basics/dna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0000"/>
                </a:solidFill>
              </a:rPr>
              <a:t>7</a:t>
            </a:r>
            <a:r>
              <a:rPr lang="en-US" sz="4400" b="1" dirty="0" smtClean="0">
                <a:solidFill>
                  <a:srgbClr val="000000"/>
                </a:solidFill>
              </a:rPr>
              <a:t>. Phenotype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4800600" cy="1447800"/>
          </a:xfrm>
        </p:spPr>
        <p:txBody>
          <a:bodyPr>
            <a:normAutofit/>
          </a:bodyPr>
          <a:lstStyle/>
          <a:p>
            <a:r>
              <a:rPr lang="en-US" sz="4400" u="sng" dirty="0" smtClean="0">
                <a:solidFill>
                  <a:srgbClr val="000000"/>
                </a:solidFill>
              </a:rPr>
              <a:t>An organism’s </a:t>
            </a:r>
            <a:r>
              <a:rPr lang="en-US" sz="4400" b="1" u="sng" dirty="0" smtClean="0">
                <a:solidFill>
                  <a:srgbClr val="000000"/>
                </a:solidFill>
              </a:rPr>
              <a:t>appearance</a:t>
            </a:r>
          </a:p>
          <a:p>
            <a:endParaRPr lang="en-US" sz="4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05400" y="838200"/>
            <a:ext cx="3733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EX:Color</a:t>
            </a:r>
            <a:r>
              <a:rPr kumimoji="0" lang="en-US" sz="4400" b="0" i="0" u="sng" strike="noStrike" kern="1200" cap="none" spc="0" normalizeH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flower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4514" name="Picture 2" descr="http://bio1151.nicerweb.com/Locked/media/ch14/14_06PhenotypeVsGenotype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342444"/>
            <a:ext cx="5363955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8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Genotype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249362"/>
            <a:ext cx="3886200" cy="210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u="sng" dirty="0" smtClean="0"/>
              <a:t>The </a:t>
            </a:r>
            <a:r>
              <a:rPr lang="en-US" sz="4400" b="1" u="sng" dirty="0" smtClean="0"/>
              <a:t>genetic makeup </a:t>
            </a:r>
            <a:r>
              <a:rPr lang="en-US" sz="4400" u="sng" dirty="0" smtClean="0"/>
              <a:t>of an organism</a:t>
            </a:r>
            <a:endParaRPr lang="en-US" sz="4400" u="sn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53000" y="1295400"/>
            <a:ext cx="3886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dirty="0" smtClean="0"/>
              <a:t>It is represented by </a:t>
            </a:r>
            <a:r>
              <a:rPr lang="en-US" sz="4400" b="1" dirty="0" smtClean="0"/>
              <a:t>two </a:t>
            </a:r>
            <a:r>
              <a:rPr lang="en-US" sz="4400" dirty="0" smtClean="0"/>
              <a:t>letters</a:t>
            </a:r>
          </a:p>
          <a:p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8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latin typeface="+mj-lt"/>
                <a:ea typeface="+mj-ea"/>
                <a:cs typeface="+mj-cs"/>
              </a:rPr>
              <a:t>9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Homozygous or Purebred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676400"/>
            <a:ext cx="3886200" cy="2103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4400" u="sng" dirty="0" smtClean="0"/>
              <a:t>When an organism has TWO of the SAME allele</a:t>
            </a:r>
            <a:endParaRPr lang="en-US" sz="4400" u="sn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43400" y="1295400"/>
            <a:ext cx="4495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4400" u="sng" dirty="0" smtClean="0">
                <a:solidFill>
                  <a:srgbClr val="000090"/>
                </a:solidFill>
              </a:rPr>
              <a:t>HH= </a:t>
            </a:r>
            <a:br>
              <a:rPr lang="en-US" sz="4400" u="sng" dirty="0" smtClean="0">
                <a:solidFill>
                  <a:srgbClr val="000090"/>
                </a:solidFill>
              </a:rPr>
            </a:br>
            <a:r>
              <a:rPr lang="en-US" sz="4400" u="sng" dirty="0" smtClean="0">
                <a:solidFill>
                  <a:srgbClr val="000090"/>
                </a:solidFill>
              </a:rPr>
              <a:t>     homozygous </a:t>
            </a:r>
            <a:br>
              <a:rPr lang="en-US" sz="4400" u="sng" dirty="0" smtClean="0">
                <a:solidFill>
                  <a:srgbClr val="000090"/>
                </a:solidFill>
              </a:rPr>
            </a:br>
            <a:r>
              <a:rPr lang="en-US" sz="4400" u="sng" dirty="0" smtClean="0">
                <a:solidFill>
                  <a:srgbClr val="000090"/>
                </a:solidFill>
              </a:rPr>
              <a:t>     dominant</a:t>
            </a:r>
          </a:p>
          <a:p>
            <a:r>
              <a:rPr lang="en-US" sz="4400" u="sng" dirty="0" err="1">
                <a:solidFill>
                  <a:srgbClr val="000090"/>
                </a:solidFill>
              </a:rPr>
              <a:t>h</a:t>
            </a:r>
            <a:r>
              <a:rPr lang="en-US" sz="4400" u="sng" dirty="0" err="1" smtClean="0">
                <a:solidFill>
                  <a:srgbClr val="000090"/>
                </a:solidFill>
              </a:rPr>
              <a:t>h</a:t>
            </a:r>
            <a:r>
              <a:rPr lang="en-US" sz="4400" u="sng" dirty="0" smtClean="0">
                <a:solidFill>
                  <a:srgbClr val="000090"/>
                </a:solidFill>
              </a:rPr>
              <a:t>- </a:t>
            </a:r>
            <a:br>
              <a:rPr lang="en-US" sz="4400" u="sng" dirty="0" smtClean="0">
                <a:solidFill>
                  <a:srgbClr val="000090"/>
                </a:solidFill>
              </a:rPr>
            </a:br>
            <a:r>
              <a:rPr lang="en-US" sz="4400" u="sng" dirty="0" smtClean="0">
                <a:solidFill>
                  <a:srgbClr val="000090"/>
                </a:solidFill>
              </a:rPr>
              <a:t>     homozygous </a:t>
            </a:r>
            <a:br>
              <a:rPr lang="en-US" sz="4400" u="sng" dirty="0" smtClean="0">
                <a:solidFill>
                  <a:srgbClr val="000090"/>
                </a:solidFill>
              </a:rPr>
            </a:br>
            <a:r>
              <a:rPr lang="en-US" sz="4400" u="sng" dirty="0" smtClean="0">
                <a:solidFill>
                  <a:srgbClr val="000090"/>
                </a:solidFill>
              </a:rPr>
              <a:t>     recessive</a:t>
            </a:r>
          </a:p>
          <a:p>
            <a:endParaRPr lang="en-US" sz="4400" u="sng" dirty="0"/>
          </a:p>
        </p:txBody>
      </p:sp>
      <p:sp>
        <p:nvSpPr>
          <p:cNvPr id="7" name="Rectangle 6"/>
          <p:cNvSpPr/>
          <p:nvPr/>
        </p:nvSpPr>
        <p:spPr>
          <a:xfrm>
            <a:off x="4343400" y="1295400"/>
            <a:ext cx="9144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3124200"/>
            <a:ext cx="9144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81600" y="4343400"/>
            <a:ext cx="26670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9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Pencils down, you will not write the next few slides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8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10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Heterozygous or Hybrid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676400"/>
            <a:ext cx="3886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u="sng" dirty="0" smtClean="0"/>
              <a:t>Having ONE each of the POSSIBLE alleles</a:t>
            </a:r>
            <a:endParaRPr lang="en-US" sz="4400" u="sn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35209" y="2514600"/>
            <a:ext cx="4495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u="sng" dirty="0" err="1" smtClean="0">
                <a:solidFill>
                  <a:srgbClr val="000090"/>
                </a:solidFill>
              </a:rPr>
              <a:t>Hh</a:t>
            </a:r>
            <a:endParaRPr lang="en-US" sz="4400" u="sng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7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poodle.co.nz/yabbfiles/Attachments/spoodle-puppy-black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75538"/>
            <a:ext cx="1905000" cy="2370475"/>
          </a:xfrm>
          <a:prstGeom prst="rect">
            <a:avLst/>
          </a:prstGeom>
          <a:noFill/>
        </p:spPr>
      </p:pic>
      <p:pic>
        <p:nvPicPr>
          <p:cNvPr id="12292" name="Picture 4" descr="http://iphonetoolbox.com/wp-content/uploads/2008/08/white-puppy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52600"/>
            <a:ext cx="15240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1981200"/>
            <a:ext cx="2895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BB – Black</a:t>
            </a:r>
          </a:p>
          <a:p>
            <a:pPr marL="738188" indent="-738188"/>
            <a:r>
              <a:rPr lang="en-US" sz="4000" dirty="0" smtClean="0"/>
              <a:t>Bb – Black   </a:t>
            </a:r>
            <a:br>
              <a:rPr lang="en-US" sz="4000" dirty="0" smtClean="0"/>
            </a:br>
            <a:r>
              <a:rPr lang="en-US" sz="4000" dirty="0" smtClean="0"/>
              <a:t>    w/ </a:t>
            </a:r>
            <a:br>
              <a:rPr lang="en-US" sz="4000" dirty="0" smtClean="0"/>
            </a:br>
            <a:r>
              <a:rPr lang="en-US" sz="4000" dirty="0" smtClean="0"/>
              <a:t>  white </a:t>
            </a:r>
            <a:br>
              <a:rPr lang="en-US" sz="4000" dirty="0" smtClean="0"/>
            </a:br>
            <a:r>
              <a:rPr lang="en-US" sz="4000" dirty="0" smtClean="0"/>
              <a:t>  gene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2133600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bb –   White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+mj-lt"/>
                <a:ea typeface="+mj-ea"/>
                <a:cs typeface="+mj-cs"/>
              </a:rPr>
              <a:t>Which genotype is heterozygous?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2590800"/>
            <a:ext cx="1143000" cy="1066800"/>
          </a:xfrm>
          <a:prstGeom prst="ellipse">
            <a:avLst/>
          </a:prstGeom>
          <a:noFill/>
          <a:ln w="5715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 cmpd="sng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course1.winona.edu/sberg/ILLUST/mend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86888"/>
            <a:ext cx="5105400" cy="40019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3581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the dominant PHENOTYPE?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33800" y="304800"/>
            <a:ext cx="2819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GREEN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04800"/>
            <a:ext cx="3581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the recessive PHENOTYPE?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33800" y="990600"/>
            <a:ext cx="26670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WHITE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11. </a:t>
            </a:r>
            <a:r>
              <a:rPr lang="en-US" sz="5400" b="1" dirty="0" err="1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Punnett</a:t>
            </a:r>
            <a:r>
              <a:rPr lang="en-US" sz="5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Square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2209799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085850" algn="l"/>
              </a:tabLst>
            </a:pPr>
            <a:endParaRPr lang="en-US" sz="20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44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Used to </a:t>
            </a:r>
            <a:r>
              <a:rPr lang="en-US" sz="4400" b="1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predict</a:t>
            </a:r>
            <a:r>
              <a:rPr lang="en-US" sz="44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lang="en-US" sz="4400" b="1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possible</a:t>
            </a:r>
            <a:r>
              <a:rPr lang="en-US" sz="44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gene makeup of </a:t>
            </a:r>
            <a:r>
              <a:rPr lang="en-US" sz="4400" b="1" u="sng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offspring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4572000"/>
            <a:ext cx="5257800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=9ie3lbxTAcY&amp;list=PLzxOJSa84KzfnYbmvMk5T2gLJKLAOBwX2&amp;index=2</a:t>
            </a:r>
          </a:p>
        </p:txBody>
      </p:sp>
    </p:spTree>
    <p:extLst>
      <p:ext uri="{BB962C8B-B14F-4D97-AF65-F5344CB8AC3E}">
        <p14:creationId xmlns:p14="http://schemas.microsoft.com/office/powerpoint/2010/main" val="333263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42276" cy="834932"/>
          </a:xfrm>
        </p:spPr>
        <p:txBody>
          <a:bodyPr/>
          <a:lstStyle/>
          <a:p>
            <a:r>
              <a:rPr lang="en-US" sz="5400" b="1" dirty="0" smtClean="0">
                <a:solidFill>
                  <a:srgbClr val="000000"/>
                </a:solidFill>
              </a:rPr>
              <a:t>12.Probability</a:t>
            </a:r>
            <a:endParaRPr lang="en-US" sz="54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42276" cy="4343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the </a:t>
            </a:r>
            <a:r>
              <a:rPr lang="en-US" sz="4000" b="1" dirty="0"/>
              <a:t>chance that something will happen </a:t>
            </a:r>
          </a:p>
        </p:txBody>
      </p:sp>
    </p:spTree>
    <p:extLst>
      <p:ext uri="{BB962C8B-B14F-4D97-AF65-F5344CB8AC3E}">
        <p14:creationId xmlns:p14="http://schemas.microsoft.com/office/powerpoint/2010/main" val="704990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76600" y="1905000"/>
          <a:ext cx="2376170" cy="2209800"/>
        </p:xfrm>
        <a:graphic>
          <a:graphicData uri="http://schemas.openxmlformats.org/drawingml/2006/table">
            <a:tbl>
              <a:tblPr/>
              <a:tblGrid>
                <a:gridCol w="1188085"/>
                <a:gridCol w="1188085"/>
              </a:tblGrid>
              <a:tr h="10926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8" name="AutoShape 6"/>
          <p:cNvSpPr>
            <a:spLocks noChangeShapeType="1"/>
          </p:cNvSpPr>
          <p:nvPr/>
        </p:nvSpPr>
        <p:spPr bwMode="auto">
          <a:xfrm flipH="1">
            <a:off x="4191000" y="2438400"/>
            <a:ext cx="2344937" cy="39587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7" name="AutoShape 5"/>
          <p:cNvSpPr>
            <a:spLocks noChangeShapeType="1"/>
          </p:cNvSpPr>
          <p:nvPr/>
        </p:nvSpPr>
        <p:spPr bwMode="auto">
          <a:xfrm flipH="1">
            <a:off x="5105400" y="2438400"/>
            <a:ext cx="1447800" cy="38903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6" name="AutoShape 4"/>
          <p:cNvSpPr>
            <a:spLocks noChangeShapeType="1"/>
          </p:cNvSpPr>
          <p:nvPr/>
        </p:nvSpPr>
        <p:spPr bwMode="auto">
          <a:xfrm flipH="1">
            <a:off x="4267200" y="2438400"/>
            <a:ext cx="2209800" cy="92099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5" name="AutoShape 3"/>
          <p:cNvSpPr>
            <a:spLocks noChangeShapeType="1"/>
          </p:cNvSpPr>
          <p:nvPr/>
        </p:nvSpPr>
        <p:spPr bwMode="auto">
          <a:xfrm flipH="1">
            <a:off x="5334000" y="2438400"/>
            <a:ext cx="1219200" cy="9678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2819400" y="1295400"/>
            <a:ext cx="2666549" cy="2483927"/>
            <a:chOff x="2533" y="5315"/>
            <a:chExt cx="2177" cy="2088"/>
          </a:xfrm>
        </p:grpSpPr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3210" y="5315"/>
              <a:ext cx="54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2533" y="6788"/>
              <a:ext cx="54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4230" y="5315"/>
              <a:ext cx="48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28650" algn="l"/>
                </a:tabLs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      	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2533" y="5956"/>
              <a:ext cx="373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83" name="AutoShape 11"/>
          <p:cNvSpPr>
            <a:spLocks noChangeShapeType="1"/>
          </p:cNvSpPr>
          <p:nvPr/>
        </p:nvSpPr>
        <p:spPr bwMode="auto">
          <a:xfrm flipH="1">
            <a:off x="5257800" y="1143000"/>
            <a:ext cx="762000" cy="46423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82" name="AutoShape 10"/>
          <p:cNvSpPr>
            <a:spLocks noChangeShapeType="1"/>
          </p:cNvSpPr>
          <p:nvPr/>
        </p:nvSpPr>
        <p:spPr bwMode="auto">
          <a:xfrm flipV="1">
            <a:off x="2286000" y="2362200"/>
            <a:ext cx="532698" cy="3810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81" name="AutoShape 9"/>
          <p:cNvSpPr>
            <a:spLocks noChangeShapeType="1"/>
          </p:cNvSpPr>
          <p:nvPr/>
        </p:nvSpPr>
        <p:spPr bwMode="auto">
          <a:xfrm>
            <a:off x="2286000" y="2743200"/>
            <a:ext cx="457902" cy="47478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80" name="AutoShape 8"/>
          <p:cNvSpPr>
            <a:spLocks noChangeShapeType="1"/>
          </p:cNvSpPr>
          <p:nvPr/>
        </p:nvSpPr>
        <p:spPr bwMode="auto">
          <a:xfrm flipH="1">
            <a:off x="4038600" y="1143000"/>
            <a:ext cx="1994544" cy="38803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096000" y="19812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 offspring – 2N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2286000"/>
            <a:ext cx="2438400" cy="90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Male gametes - 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(One gene in sperm)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6019800" y="838200"/>
            <a:ext cx="2743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Female gametes – N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(One gene in egg)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114984"/>
            <a:ext cx="624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600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Male =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lang="en-US" sz="36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lang="en-US" sz="36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Female =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152400" y="4583553"/>
            <a:ext cx="73914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Genotypic ratio =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2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 Bb : 50% 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Phenotypic ratio = 2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2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white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 black : 50% white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2286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29200" y="2286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95600" y="21336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19400" y="30480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33800" y="12954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53000" y="14478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7600" y="22098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24400" y="21336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657600" y="32766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00600" y="33528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429000" y="46482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495800" y="4648200"/>
            <a:ext cx="533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581400" y="594360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029200" y="6019800"/>
            <a:ext cx="1066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124200" y="1600200"/>
          <a:ext cx="2895600" cy="2820831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371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923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Bb</a:t>
                      </a:r>
                      <a:r>
                        <a:rPr lang="en-US" sz="3200" dirty="0" smtClean="0">
                          <a:latin typeface="Times New Roman"/>
                        </a:rPr>
                        <a:t> </a:t>
                      </a:r>
                      <a:endParaRPr lang="en-US" sz="3200" dirty="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733800" y="1066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105400" y="1066800"/>
            <a:ext cx="476250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90800" y="1905000"/>
            <a:ext cx="56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828800" y="4724400"/>
            <a:ext cx="55626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typic ratio =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BB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Bb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bb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     25% BB : 50% Bb : 25% 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typic ratio =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black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white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       75% black : 25% white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8600" y="152400"/>
            <a:ext cx="8686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Cross 2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hybrid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mice and give the genotypic ratio and phenotypic ratio.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               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67000" y="3276600"/>
            <a:ext cx="56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1524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1447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38400" y="1981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3352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7600" y="1066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76800" y="1066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76600" y="19812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52800" y="34290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76800" y="20574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53000" y="34290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28800" y="47244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038600" y="4648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76800" y="47244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38800" y="46482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28800" y="57912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191000" y="57912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34000" y="57912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191000" y="3505200"/>
          <a:ext cx="2639060" cy="2329498"/>
        </p:xfrm>
        <a:graphic>
          <a:graphicData uri="http://schemas.openxmlformats.org/drawingml/2006/table">
            <a:tbl>
              <a:tblPr/>
              <a:tblGrid>
                <a:gridCol w="1319530"/>
                <a:gridCol w="1319530"/>
              </a:tblGrid>
              <a:tr h="1164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648200" y="2971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657600" y="5029200"/>
            <a:ext cx="438150" cy="5143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657600" y="3810000"/>
            <a:ext cx="466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5943600" y="2971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A man and woman, both with brown eyes (B) marry and have a blue eyed (b) child. What are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the genotypes of the man, woman and child?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1828800"/>
            <a:ext cx="23622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Man =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Woman =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20574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6400" y="21336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800" y="2667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0" y="3352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052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81400" y="5029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2971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43600" y="2971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674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0" y="51054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7400" y="4953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52400" y="6172200"/>
            <a:ext cx="2819400" cy="461665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brown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curly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62400" y="3276600"/>
          <a:ext cx="5029200" cy="3417970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  <a:gridCol w="1257300"/>
                <a:gridCol w="1257300"/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96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454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3124200" y="2667000"/>
            <a:ext cx="5814784" cy="3945063"/>
            <a:chOff x="2474" y="7530"/>
            <a:chExt cx="5910" cy="3638"/>
          </a:xfrm>
        </p:grpSpPr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3558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2474" y="8273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7" name="Text Box 11"/>
            <p:cNvSpPr txBox="1">
              <a:spLocks noChangeArrowheads="1"/>
            </p:cNvSpPr>
            <p:nvPr/>
          </p:nvSpPr>
          <p:spPr bwMode="auto">
            <a:xfrm>
              <a:off x="4952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2474" y="9077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6270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2474" y="9944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7585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2474" y="10686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52400" y="4800600"/>
            <a:ext cx="2819400" cy="46166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9 </a:t>
            </a:r>
            <a:r>
              <a:rPr kumimoji="0" lang="en-US" sz="2400" b="1" i="0" u="sng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52400" y="5257800"/>
            <a:ext cx="2819400" cy="461665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curly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52400" y="5715000"/>
            <a:ext cx="2819400" cy="461665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brown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514600" y="2590800"/>
            <a:ext cx="14980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Gametes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52400" y="0"/>
            <a:ext cx="8686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Crossing involving 2 traits –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Dihybrid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crosses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In rabbits black coat (B) is dominant over brown (b) and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 hair (H) is dominant to curly (h). Cross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hybrid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rabbits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give the phenotypic ratio for the first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generation of offspring.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04800" y="1828800"/>
            <a:ext cx="2438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3088" algn="l"/>
                <a:tab pos="12557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 gametes: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73088" algn="l"/>
                <a:tab pos="1255713" algn="l"/>
              </a:tabLst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X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	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28600" y="4343400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9:3:3:1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>
            <a:stCxn id="29712" idx="2"/>
          </p:cNvCxnSpPr>
          <p:nvPr/>
        </p:nvCxnSpPr>
        <p:spPr>
          <a:xfrm rot="16200000" flipH="1">
            <a:off x="3081840" y="3234239"/>
            <a:ext cx="452735" cy="891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9712" idx="2"/>
            <a:endCxn id="29709" idx="1"/>
          </p:cNvCxnSpPr>
          <p:nvPr/>
        </p:nvCxnSpPr>
        <p:spPr>
          <a:xfrm rot="5400000" flipH="1" flipV="1">
            <a:off x="3665247" y="2526977"/>
            <a:ext cx="123855" cy="9271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7200" y="22860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76400" y="22860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3400" y="2667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3400" y="3048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85800" y="3429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33400" y="3810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28800" y="25908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76400" y="3048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3429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28800" y="3810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124200" y="3581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124200" y="44958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124200" y="54102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24200" y="6248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343400" y="27432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62600" y="2819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781800" y="2819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077200" y="2819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148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038600" y="43434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114800" y="52578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191000" y="60960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3340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410200" y="52578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334000" y="43434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334000" y="61722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6294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629400" y="43434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629400" y="5257800"/>
            <a:ext cx="9906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53200" y="6096000"/>
            <a:ext cx="9906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8486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848600" y="43434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848600" y="5181600"/>
            <a:ext cx="9906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848600" y="6172200"/>
            <a:ext cx="9906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7200" y="4876800"/>
            <a:ext cx="2362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57200" y="5334000"/>
            <a:ext cx="19812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57200" y="5791200"/>
            <a:ext cx="24384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57200" y="6248400"/>
            <a:ext cx="24384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800600" y="4419604"/>
          <a:ext cx="2752090" cy="838200"/>
        </p:xfrm>
        <a:graphic>
          <a:graphicData uri="http://schemas.openxmlformats.org/drawingml/2006/table">
            <a:tbl>
              <a:tblPr/>
              <a:tblGrid>
                <a:gridCol w="1376045"/>
                <a:gridCol w="1376045"/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  <a:tab pos="2400300" algn="l"/>
                        </a:tabLs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  <a:tab pos="2400300" algn="l"/>
                        </a:tabLst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696200" y="3962404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Gametes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200400" y="5486404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Gametes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3961949" y="3886200"/>
            <a:ext cx="3429452" cy="1193916"/>
            <a:chOff x="6101" y="11699"/>
            <a:chExt cx="2416" cy="1221"/>
          </a:xfrm>
        </p:grpSpPr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6101" y="12322"/>
              <a:ext cx="655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6810" y="11699"/>
              <a:ext cx="655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5" name="Text Box 3"/>
            <p:cNvSpPr txBox="1">
              <a:spLocks noChangeArrowheads="1"/>
            </p:cNvSpPr>
            <p:nvPr/>
          </p:nvSpPr>
          <p:spPr bwMode="auto">
            <a:xfrm>
              <a:off x="7862" y="11699"/>
              <a:ext cx="655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4876800"/>
            <a:ext cx="3200400" cy="46166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100%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52400" y="152400"/>
            <a:ext cx="8991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In rabbits black coat (B) is dominant over brown (b) and straight hair (H) is dominant to curly (h). Cross a rabbit that is homozygous dominant for both traits with a rabbit that is  homozygous dominant for black coat and heterozygous for straight hair. Then give the phenotypic ratio for the first generation of offspring.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228600" y="2514600"/>
            <a:ext cx="5410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0575" algn="l"/>
              </a:tabLst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X 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2350" algn="l"/>
                <a:tab pos="36036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 gametes: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r>
              <a:rPr lang="en-US" sz="1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304800" y="6172200"/>
            <a:ext cx="86868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(Hint: Only design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Punnett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squares to suit the number of possible gametes.)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43434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Phenotypes: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28682" idx="1"/>
          </p:cNvCxnSpPr>
          <p:nvPr/>
        </p:nvCxnSpPr>
        <p:spPr>
          <a:xfrm rot="10800000">
            <a:off x="7239000" y="4191005"/>
            <a:ext cx="457200" cy="22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8679" idx="0"/>
          </p:cNvCxnSpPr>
          <p:nvPr/>
        </p:nvCxnSpPr>
        <p:spPr>
          <a:xfrm rot="5400000" flipH="1" flipV="1">
            <a:off x="4220527" y="5279653"/>
            <a:ext cx="405825" cy="76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09800" y="25908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33800" y="25908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90800" y="3048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86200" y="2971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10000" y="3352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14800" y="4495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1054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6294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53000" y="4572000"/>
            <a:ext cx="1066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24600" y="4648200"/>
            <a:ext cx="1066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95400" y="4953000"/>
            <a:ext cx="2286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http://www.softchalk.com/lessonchallenge/lesson/genetics/Mendel_and_pea_plants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6390"/>
            <a:ext cx="4038600" cy="3211610"/>
          </a:xfrm>
          <a:prstGeom prst="rect">
            <a:avLst/>
          </a:prstGeom>
          <a:noFill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5034" y="4800600"/>
            <a:ext cx="4988966" cy="173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62400" y="5334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en-US" sz="4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Father of Genetics</a:t>
            </a:r>
            <a:r>
              <a:rPr lang="en-US" sz="4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en-US" sz="4400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8600" y="-236518"/>
            <a:ext cx="8610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Who is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Gregor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Mendel?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4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Principle of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Independent Assortment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Inheritance of one trait has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 effect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 the inheritance of another trait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2" descr="sex chromoso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71800"/>
            <a:ext cx="4876800" cy="3672652"/>
          </a:xfrm>
          <a:prstGeom prst="rect">
            <a:avLst/>
          </a:prstGeom>
          <a:noFill/>
        </p:spPr>
      </p:pic>
      <p:sp>
        <p:nvSpPr>
          <p:cNvPr id="27650" name="AutoShape 2"/>
          <p:cNvSpPr>
            <a:spLocks noChangeShapeType="1"/>
          </p:cNvSpPr>
          <p:nvPr/>
        </p:nvSpPr>
        <p:spPr bwMode="auto">
          <a:xfrm flipH="1">
            <a:off x="6019800" y="5029200"/>
            <a:ext cx="1752600" cy="1209675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2400" y="0"/>
            <a:ext cx="89916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Sex Determination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People –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46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or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pairs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22 pairs are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(look alike) – called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autosomes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determine body traits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1 pair is the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– determines sex (male or female)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Females – sex chromosomes are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(look alike) – label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XX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Males – sex chromosomes are different – label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352800" y="3124200"/>
          <a:ext cx="2195830" cy="2018030"/>
        </p:xfrm>
        <a:graphic>
          <a:graphicData uri="http://schemas.openxmlformats.org/drawingml/2006/table">
            <a:tbl>
              <a:tblPr/>
              <a:tblGrid>
                <a:gridCol w="1097915"/>
                <a:gridCol w="1097915"/>
              </a:tblGrid>
              <a:tr h="10090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XX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XX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0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XY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XY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733800" y="25908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895600" y="4343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2400" y="3810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38138" marR="0" lvl="0" indent="-338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What is the probability of a couple having a boy? Or a girl?                                                                                                             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1143000"/>
            <a:ext cx="5943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Chance of having female baby?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male baby?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28600" y="57912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Who determines the sex of the child?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father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00600" y="25908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95600" y="33528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1143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38400" y="3352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4419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81400" y="2514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24400" y="2514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05200" y="3352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81400" y="4343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24400" y="3429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95800" y="4343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05400" y="1600200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43600" y="5715000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2400" y="884009"/>
            <a:ext cx="4724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Sex – linked Traits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for these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located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only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 (NOT on the Y chromosome)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linked alleles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always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show up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whether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because males have only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X chromosome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feistyhome.phpwebhosting.com/chromosom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33400"/>
            <a:ext cx="4008022" cy="5245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Examples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sex-linked disorders:</a:t>
            </a: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93738" marR="0" lvl="0" indent="-339725" algn="l" defTabSz="796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colorblindness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inability to distinguish between certain colors </a:t>
            </a:r>
          </a:p>
          <a:p>
            <a:pPr marL="693738" marR="0" lvl="0" indent="-339725" algn="l" defTabSz="796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1447800"/>
            <a:ext cx="6248400" cy="4998720"/>
            <a:chOff x="1066800" y="1859280"/>
            <a:chExt cx="6248400" cy="4998720"/>
          </a:xfrm>
        </p:grpSpPr>
        <p:pic>
          <p:nvPicPr>
            <p:cNvPr id="47108" name="Picture 4" descr="http://www.sjhsyr.org/sjhhc/hidc07/graphics/images/en/996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800" y="1859280"/>
              <a:ext cx="6248400" cy="499872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5943600" y="6477000"/>
              <a:ext cx="1371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52400" y="60198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Color blindness is the inability to distinguish the differences between certain colors. The most common type is red-green color blindness, where red and green are seen as the same color.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26670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 should see </a:t>
            </a:r>
            <a:r>
              <a:rPr lang="en-US" sz="2000" b="1" dirty="0" smtClean="0"/>
              <a:t>58</a:t>
            </a:r>
            <a:r>
              <a:rPr lang="en-US" sz="2000" dirty="0" smtClean="0"/>
              <a:t> (upper left), </a:t>
            </a:r>
            <a:r>
              <a:rPr lang="en-US" sz="2000" b="1" dirty="0" smtClean="0"/>
              <a:t>18</a:t>
            </a:r>
            <a:r>
              <a:rPr lang="en-US" sz="2000" dirty="0" smtClean="0"/>
              <a:t> (upper right), </a:t>
            </a:r>
            <a:r>
              <a:rPr lang="en-US" sz="2000" b="1" dirty="0" smtClean="0"/>
              <a:t>E</a:t>
            </a:r>
            <a:r>
              <a:rPr lang="en-US" sz="2000" dirty="0" smtClean="0"/>
              <a:t> (lower left) and </a:t>
            </a:r>
            <a:r>
              <a:rPr lang="en-US" sz="2000" b="1" dirty="0" smtClean="0"/>
              <a:t>17</a:t>
            </a:r>
            <a:r>
              <a:rPr lang="en-US" sz="2000" dirty="0" smtClean="0"/>
              <a:t> (lower right).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hlbi.nih.gov/health/dci/images/hemophilia_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14400"/>
            <a:ext cx="6578417" cy="571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28600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3738" lvl="0" indent="-339725" defTabSz="7969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2.  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hemophilia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blood won’t clot 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241744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3000" y="3124200"/>
          <a:ext cx="2667000" cy="2362200"/>
        </p:xfrm>
        <a:graphic>
          <a:graphicData uri="http://schemas.openxmlformats.org/drawingml/2006/table">
            <a:tbl>
              <a:tblPr/>
              <a:tblGrid>
                <a:gridCol w="1333500"/>
                <a:gridCol w="1333500"/>
              </a:tblGrid>
              <a:tr h="1181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Y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Y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447800" y="25908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895600" y="25908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none" strike="noStrike" cap="none" normalizeH="0" baseline="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3400" y="33528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09600" y="4648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62400" y="5334000"/>
            <a:ext cx="5181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Phenotype: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normal vision females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normal vision male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colorblind male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2400" y="107722"/>
            <a:ext cx="8763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A female that has normal vision but is a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carrier for colorblindness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marries a male with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normal</a:t>
            </a:r>
            <a:r>
              <a:rPr kumimoji="0" lang="en-US" sz="28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vision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Give the expected phenotypes of their children.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N = normal vision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n = colorblindness                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  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17526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34200" y="18288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45720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71600" y="24384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19400" y="24384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95400" y="3429000"/>
            <a:ext cx="914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71600" y="44958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67000" y="3276600"/>
            <a:ext cx="838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43200" y="46482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38800" y="5181600"/>
            <a:ext cx="3276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38800" y="5791200"/>
            <a:ext cx="2895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38800" y="6172200"/>
            <a:ext cx="2514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http://static2.thrivesmart.com/uploaded_images/business_images/0003/4105/Eyes_slide_s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0"/>
            <a:ext cx="2794000" cy="2095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In the green book, read pages 184- 186.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 number </a:t>
            </a:r>
            <a:r>
              <a:rPr lang="en-US" sz="3600" b="1" dirty="0" smtClean="0"/>
              <a:t>13 </a:t>
            </a:r>
            <a:r>
              <a:rPr lang="en-US" sz="2000" b="1" dirty="0" smtClean="0"/>
              <a:t>(1 gene, many traits)</a:t>
            </a:r>
            <a:r>
              <a:rPr lang="en-US" sz="3600" b="1" dirty="0" smtClean="0"/>
              <a:t>, 14 </a:t>
            </a:r>
            <a:r>
              <a:rPr lang="en-US" sz="2000" b="1" dirty="0" smtClean="0"/>
              <a:t>(Many genes, 1 trait)</a:t>
            </a:r>
            <a:r>
              <a:rPr lang="en-US" sz="3600" b="1" dirty="0" smtClean="0"/>
              <a:t>, 15 </a:t>
            </a:r>
            <a:r>
              <a:rPr lang="en-US" sz="2000" b="1" dirty="0" smtClean="0"/>
              <a:t>(importance of environment)</a:t>
            </a:r>
            <a:r>
              <a:rPr lang="en-US" sz="3600" b="1" dirty="0" smtClean="0"/>
              <a:t>, 16 </a:t>
            </a:r>
            <a:r>
              <a:rPr lang="en-US" sz="2000" b="1" dirty="0" smtClean="0"/>
              <a:t>(Genetic Variation)</a:t>
            </a:r>
            <a:endParaRPr lang="en-US" sz="3600" b="1" dirty="0" smtClean="0"/>
          </a:p>
          <a:p>
            <a:r>
              <a:rPr lang="en-US" sz="3600" dirty="0" smtClean="0"/>
              <a:t>Write a 1-2 sentence summary.  For the example, write or draw one example from the reading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828800" y="5486400"/>
            <a:ext cx="45720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/>
              </a:rPr>
              <a:t>http://learn.genetics.utah.edu/content/basics/inheritance/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8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0806" y="1605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17. MUTATIONS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9275" y="1600201"/>
            <a:ext cx="3717925" cy="4343400"/>
          </a:xfrm>
        </p:spPr>
        <p:txBody>
          <a:bodyPr>
            <a:normAutofit/>
          </a:bodyPr>
          <a:lstStyle/>
          <a:p>
            <a:r>
              <a:rPr lang="en-US" sz="4400" u="sng" dirty="0" smtClean="0">
                <a:solidFill>
                  <a:srgbClr val="000000"/>
                </a:solidFill>
              </a:rPr>
              <a:t>Structural change to DNA</a:t>
            </a:r>
          </a:p>
          <a:p>
            <a:r>
              <a:rPr lang="en-US" sz="4400" u="sng" dirty="0" smtClean="0">
                <a:solidFill>
                  <a:srgbClr val="000000"/>
                </a:solidFill>
              </a:rPr>
              <a:t>May affect proteins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1600200"/>
            <a:ext cx="3886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 result in</a:t>
            </a:r>
            <a:b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HARMFUL, BENEFICIAL or NEUTRAL effects 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5715000"/>
            <a:ext cx="35814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/>
              </a:rPr>
              <a:t>http://learn.genetics.utah.edu/content/basics/mutation/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3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Mutation – sudden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 change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(change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pair sequence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 be 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50838" algn="l"/>
              </a:tabLs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Harmful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mutations – organism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less able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survive: 	genetic disorders, cancer, death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Beneficial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mutations – allows organism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better survive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provides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 variation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1" name="Picture 18" descr="evolution-f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581400"/>
            <a:ext cx="3241610" cy="2968951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8600" y="3886200"/>
            <a:ext cx="51816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Neutral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mutations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neither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harmful nor helpful to organism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Mutations can occur in 2 ways: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gene/point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52400" y="0"/>
            <a:ext cx="8763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Chromosomal mutation: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less common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than a gene mutation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more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drastic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affects entire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so affects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many genes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rather than just one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caused by failure of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separate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normally during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meiosis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 pairs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no longer look the same – too few or too many genes, different shape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114800"/>
            <a:ext cx="3276600" cy="200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5400000">
            <a:off x="3810000" y="48006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3810794" y="5561806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8600" y="-457200"/>
            <a:ext cx="8610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Genetics – study of how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traits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are passed from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parent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offspring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Baby Anim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350000" cy="2971800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95800"/>
            <a:ext cx="14954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495800"/>
            <a:ext cx="1600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495800"/>
            <a:ext cx="163684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2057400" y="5334000"/>
            <a:ext cx="6858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495800"/>
            <a:ext cx="1651124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4876800" y="5791200"/>
            <a:ext cx="8382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5400" y="381000"/>
            <a:ext cx="6553200" cy="5943600"/>
            <a:chOff x="1295400" y="381000"/>
            <a:chExt cx="6553200" cy="5943600"/>
          </a:xfrm>
        </p:grpSpPr>
        <p:pic>
          <p:nvPicPr>
            <p:cNvPr id="2" name="Picture 1" descr="chromosome mutations2 002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381000"/>
              <a:ext cx="6248400" cy="57912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162800" y="6019800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ikigenetics.org/images/e/e7/Trisomy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1143000"/>
            <a:ext cx="4876800" cy="3657600"/>
          </a:xfrm>
          <a:prstGeom prst="rect">
            <a:avLst/>
          </a:prstGeom>
          <a:noFill/>
        </p:spPr>
      </p:pic>
      <p:pic>
        <p:nvPicPr>
          <p:cNvPr id="4111" name="Picture 15" descr="http://shop.downsed.com/WebRoot/Store/Shops/DownsEd/MediaGallery/photos/reading/girlbook25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381250" cy="2171700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28600" y="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Examples: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Down’s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syndrome – (Trisomy 21)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extra chromosome at pair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#21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4" name="Picture 8" descr="http://www.wsfcca.com/trisomy2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470" y="1066800"/>
            <a:ext cx="2003530" cy="2600325"/>
          </a:xfrm>
          <a:prstGeom prst="rect">
            <a:avLst/>
          </a:prstGeom>
          <a:noFill/>
        </p:spPr>
      </p:pic>
      <p:pic>
        <p:nvPicPr>
          <p:cNvPr id="4106" name="Picture 10" descr="http://www.gradebook.org/dow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419600"/>
            <a:ext cx="52482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2362200"/>
            <a:ext cx="93617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438400"/>
            <a:ext cx="4108541" cy="3276600"/>
            <a:chOff x="152400" y="1905000"/>
            <a:chExt cx="3575141" cy="2819400"/>
          </a:xfrm>
        </p:grpSpPr>
        <p:pic>
          <p:nvPicPr>
            <p:cNvPr id="51206" name="Picture 6" descr="http://www.biologyjunction.com/turn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981200"/>
              <a:ext cx="3498941" cy="26289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52400" y="1905000"/>
              <a:ext cx="1828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4495800"/>
              <a:ext cx="1828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81000" y="2286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Turner’s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syndrome – only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45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missing a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sex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 (X)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u="sng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Girls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affected – short, slow growth, heart problems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http://www.bebekkokusu.com/news/articlefiles/422-tur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09800"/>
            <a:ext cx="3200400" cy="43365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763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Klinefelter’s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syndrome –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47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extra X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(XXY) </a:t>
            </a: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u="sng" dirty="0" smtClean="0">
              <a:solidFill>
                <a:srgbClr val="C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Boys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affected – low testosterone levels, underdeveloped muscles, sparse facial hair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0" name="Picture 4" descr="http://www.antenataltesting.info/images/karyotype_klin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286000"/>
            <a:ext cx="3496999" cy="3276600"/>
          </a:xfrm>
          <a:prstGeom prst="rect">
            <a:avLst/>
          </a:prstGeom>
          <a:noFill/>
        </p:spPr>
      </p:pic>
      <p:pic>
        <p:nvPicPr>
          <p:cNvPr id="50184" name="Picture 8" descr="http://klinefeltersyndrome.us/images/school-age-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362200"/>
            <a:ext cx="2362200" cy="2803143"/>
          </a:xfrm>
          <a:prstGeom prst="rect">
            <a:avLst/>
          </a:prstGeom>
          <a:noFill/>
        </p:spPr>
      </p:pic>
      <p:pic>
        <p:nvPicPr>
          <p:cNvPr id="50182" name="Picture 6" descr="Puberty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657600"/>
            <a:ext cx="2358774" cy="27990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lvl="0" indent="-3508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Having an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extra set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of chromosomes is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fatal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animals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, but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plants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it makes them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larger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hardier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http://humods.com/uploaded_images/salt-tolerant-plants-758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0"/>
            <a:ext cx="4038600" cy="2884714"/>
          </a:xfrm>
          <a:prstGeom prst="rect">
            <a:avLst/>
          </a:prstGeom>
          <a:noFill/>
        </p:spPr>
      </p:pic>
      <p:pic>
        <p:nvPicPr>
          <p:cNvPr id="49156" name="Picture 4" descr="http://1.bp.blogspot.com/__sm-5pxS9P0/SoCXx7-bHJI/AAAAAAAADzc/RdeJcCezTEM/s400/drd_00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3124200" cy="2343150"/>
          </a:xfrm>
          <a:prstGeom prst="rect">
            <a:avLst/>
          </a:prstGeom>
          <a:noFill/>
        </p:spPr>
      </p:pic>
      <p:pic>
        <p:nvPicPr>
          <p:cNvPr id="49160" name="Picture 8" descr="http://z.hubpages.com/u/340344_f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295400"/>
            <a:ext cx="2400300" cy="24003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>
            <a:off x="6705600" y="5334000"/>
            <a:ext cx="6096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4800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Hardier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858000" y="4191000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28600" y="228600"/>
            <a:ext cx="83058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or Point Mutation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94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most common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least drastic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94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only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 gene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altered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point mutat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667000"/>
            <a:ext cx="4200525" cy="3771900"/>
          </a:xfrm>
          <a:prstGeom prst="rect">
            <a:avLst/>
          </a:prstGeom>
        </p:spPr>
      </p:pic>
      <p:pic>
        <p:nvPicPr>
          <p:cNvPr id="3074" name="Picture 2" descr="http://kvhs.nbed.nb.ca/gallant/biology/point_mu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279900" cy="23378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28600" y="304800"/>
            <a:ext cx="39624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Examples: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5083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gene mutations: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Sickle cell anemia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red blood cells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sickle shaped instead of round and cannot carry enough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oxygen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the body tissues – heterozygous condition protects people from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malaria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://learn.genetics.utah.edu/content/disorders/whataregd/sicklecell/images/sickle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3467100" cy="63679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5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Cystic fibrosis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mucous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builds up in the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lungs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http://www.nlm.nih.gov/medlineplus/ency/images/ency/fullsize/18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"/>
            <a:ext cx="3810000" cy="3048000"/>
          </a:xfrm>
          <a:prstGeom prst="rect">
            <a:avLst/>
          </a:prstGeom>
          <a:noFill/>
        </p:spPr>
      </p:pic>
      <p:pic>
        <p:nvPicPr>
          <p:cNvPr id="52228" name="Picture 4" descr="http://www.sfn.org/SiteObjects/published/0000BDF20016F63800FD712C3158BA55/0000BDF2000006250110C68C45857663/file/bb_feb2007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05200"/>
            <a:ext cx="3810000" cy="30956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3505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Tay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-Sachs Disease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deterioration of the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nervous system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early death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724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Mutated genes produce enzymes that are less effective than normal at breaking down fatty cell products known as </a:t>
            </a:r>
            <a:r>
              <a:rPr lang="en-US" dirty="0" err="1" smtClean="0"/>
              <a:t>gangliosides</a:t>
            </a:r>
            <a:r>
              <a:rPr lang="en-US" dirty="0" smtClean="0"/>
              <a:t>. As a result, </a:t>
            </a:r>
            <a:r>
              <a:rPr lang="en-US" dirty="0" err="1" smtClean="0"/>
              <a:t>gangliosides</a:t>
            </a:r>
            <a:r>
              <a:rPr lang="en-US" dirty="0" smtClean="0"/>
              <a:t> build up in the lysosomes and overload cells. Their buildup ultimately causes damage to nerve cells.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5675" y="4953000"/>
            <a:ext cx="18383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04800" y="381000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Phenylketonuria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(PKU) –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amino acid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common in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milk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cannot be broken down and as it builds up it causes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mental retardation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newborns are tested for this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 descr="http://upload.wikimedia.org/wikipedia/commons/1/16/Phenylketonuria_te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57200"/>
            <a:ext cx="3469267" cy="192149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2971800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Dominant gene mutations: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Huntington’s disease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gradual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deterioration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brain tissue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, shows up in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middle age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and is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fatal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sz="2400" b="1" u="sng" dirty="0" smtClean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Dwarfism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variety of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skeletal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abnormalities</a:t>
            </a:r>
            <a:endParaRPr lang="en-US" sz="2400" dirty="0"/>
          </a:p>
        </p:txBody>
      </p:sp>
      <p:pic>
        <p:nvPicPr>
          <p:cNvPr id="53254" name="Picture 6" descr="http://ken_ashford.typepad.com/.a/6a00d834515b2069e20120a53f50a5970c-50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743200"/>
            <a:ext cx="2514384" cy="2368550"/>
          </a:xfrm>
          <a:prstGeom prst="rect">
            <a:avLst/>
          </a:prstGeom>
          <a:noFill/>
        </p:spPr>
      </p:pic>
      <p:pic>
        <p:nvPicPr>
          <p:cNvPr id="53259" name="Picture 11" descr="http://bp2.blogger.com/_6SegTBPFRqg/RhFn_ZtWPkI/AAAAAAAAACE/E5FvhjaQe2k/s320/Kenadie+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495800"/>
            <a:ext cx="1394937" cy="2209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04800" y="75456"/>
            <a:ext cx="85344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Detecting Genetic Disorders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picture of an individual’s chromosomes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karyotype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amniotic fluid surrounding the embryo is removed for analysis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amniocentesis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ex chromosom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362200"/>
            <a:ext cx="4543425" cy="366712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86000"/>
            <a:ext cx="28860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495800" y="5943600"/>
            <a:ext cx="4648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Female with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Down’s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syndrome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900"/>
            <a:ext cx="838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Traits are determined by the </a:t>
            </a:r>
            <a:r>
              <a:rPr lang="en-US" sz="4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lang="en-US" sz="4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on the </a:t>
            </a:r>
            <a:r>
              <a:rPr lang="en-US" sz="4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chromosomes</a:t>
            </a:r>
            <a:r>
              <a:rPr lang="en-US" sz="4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 gene is a segment of </a:t>
            </a:r>
            <a:r>
              <a:rPr lang="en-US" sz="4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lang="en-US" sz="4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that determines a </a:t>
            </a:r>
            <a:r>
              <a:rPr lang="en-US" sz="4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lang="en-US" sz="4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4400" dirty="0"/>
          </a:p>
        </p:txBody>
      </p:sp>
      <p:pic>
        <p:nvPicPr>
          <p:cNvPr id="5" name="Picture 2" descr="http://pathology.jhu.edu/pc/images/genetic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32720"/>
            <a:ext cx="4893231" cy="4025280"/>
          </a:xfrm>
          <a:prstGeom prst="rect">
            <a:avLst/>
          </a:prstGeom>
          <a:noFill/>
        </p:spPr>
      </p:pic>
      <p:pic>
        <p:nvPicPr>
          <p:cNvPr id="31746" name="Picture 2" descr="http://danbartlett.co.uk/gene_chromos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756520"/>
            <a:ext cx="316230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18. Natural Selection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u="sng" dirty="0" smtClean="0">
                <a:solidFill>
                  <a:srgbClr val="000000"/>
                </a:solidFill>
              </a:rPr>
              <a:t>Leads to the predominance of certain traits in a population, and the suppression of others</a:t>
            </a:r>
            <a:endParaRPr lang="en-US" sz="4800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7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42276" cy="911132"/>
          </a:xfrm>
        </p:spPr>
        <p:txBody>
          <a:bodyPr/>
          <a:lstStyle/>
          <a:p>
            <a:r>
              <a:rPr lang="en-US" sz="5400" b="1" dirty="0" smtClean="0">
                <a:solidFill>
                  <a:srgbClr val="000000"/>
                </a:solidFill>
              </a:rPr>
              <a:t>19. Artificial Selection</a:t>
            </a:r>
            <a:endParaRPr lang="en-US" sz="54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38200"/>
            <a:ext cx="8042276" cy="5638799"/>
          </a:xfrm>
        </p:spPr>
        <p:txBody>
          <a:bodyPr>
            <a:noAutofit/>
          </a:bodyPr>
          <a:lstStyle/>
          <a:p>
            <a:r>
              <a:rPr lang="en-US" sz="4000" u="sng" dirty="0" smtClean="0">
                <a:solidFill>
                  <a:srgbClr val="000000"/>
                </a:solidFill>
              </a:rPr>
              <a:t>Is the intentional reproduction of individuals in a population that have desirable traits. </a:t>
            </a:r>
          </a:p>
          <a:p>
            <a:r>
              <a:rPr lang="en-US" sz="4000" u="sng" dirty="0" smtClean="0">
                <a:solidFill>
                  <a:srgbClr val="000000"/>
                </a:solidFill>
              </a:rPr>
              <a:t>Ex: Selective Breeding</a:t>
            </a:r>
          </a:p>
          <a:p>
            <a:pPr lvl="1"/>
            <a:r>
              <a:rPr lang="en-US" sz="3800" u="sng" dirty="0" smtClean="0">
                <a:solidFill>
                  <a:srgbClr val="000000"/>
                </a:solidFill>
              </a:rPr>
              <a:t>The practice by which humans select plants and animals for breeding based on desirable traits</a:t>
            </a:r>
            <a:endParaRPr lang="en-US" sz="3800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5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20. Adaptation by </a:t>
            </a:r>
            <a:r>
              <a:rPr lang="en-US" b="1" dirty="0">
                <a:solidFill>
                  <a:srgbClr val="000000"/>
                </a:solidFill>
              </a:rPr>
              <a:t>N</a:t>
            </a:r>
            <a:r>
              <a:rPr lang="en-US" b="1" dirty="0" smtClean="0">
                <a:solidFill>
                  <a:srgbClr val="000000"/>
                </a:solidFill>
              </a:rPr>
              <a:t>atural </a:t>
            </a:r>
            <a:r>
              <a:rPr lang="en-US" b="1" dirty="0">
                <a:solidFill>
                  <a:srgbClr val="000000"/>
                </a:solidFill>
              </a:rPr>
              <a:t>S</a:t>
            </a:r>
            <a:r>
              <a:rPr lang="en-US" b="1" dirty="0" smtClean="0">
                <a:solidFill>
                  <a:srgbClr val="000000"/>
                </a:solidFill>
              </a:rPr>
              <a:t>election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399" cy="4952999"/>
          </a:xfrm>
        </p:spPr>
        <p:txBody>
          <a:bodyPr>
            <a:noAutofit/>
          </a:bodyPr>
          <a:lstStyle/>
          <a:p>
            <a:r>
              <a:rPr lang="en-US" sz="4800" u="sng" dirty="0" smtClean="0">
                <a:solidFill>
                  <a:srgbClr val="000000"/>
                </a:solidFill>
              </a:rPr>
              <a:t>Traits that support successful survival and reproduction in the new environment become more common; those that do not, become less common</a:t>
            </a:r>
            <a:endParaRPr lang="en-US" sz="4800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2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culty.ucc.edu/biology-atsma/pics/pedigre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5451" y="609600"/>
            <a:ext cx="4278549" cy="32004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2400" y="83047"/>
            <a:ext cx="63246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Pedigrees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Graphic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representation of how a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passed from parents to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offspring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Tips for making a pedigree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Circles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for females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Squares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for males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Horizontal lines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connecting a male and a female represent a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marriage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Vertical line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brackets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connect parent to offspring</a:t>
            </a:r>
          </a:p>
          <a:p>
            <a:pPr marL="804863" lvl="0" indent="-407988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shaded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circle or square indicates a person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has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the trait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04863" lvl="0" indent="-4079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 circle or square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NOT shaded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represents an individual who does NOT have the trait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04863" lvl="0" indent="-4079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Partial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shade indicates a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carrier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someone who is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for the trait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800"/>
            <a:ext cx="40290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228600" y="151656"/>
            <a:ext cx="86868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Make a pedigree chart for the following couple. Dana is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color blind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; her husband Jeff is not.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	They have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two boys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two girls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 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HINT: Colorblindness is a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sex-linked trait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5486400" y="2209800"/>
            <a:ext cx="990600" cy="53339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N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2362200" y="5257800"/>
            <a:ext cx="18288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Has trait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4114800" y="5257800"/>
            <a:ext cx="3124200" cy="523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Can pass trait to offspring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62200" y="2209800"/>
            <a:ext cx="931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u="sng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X</a:t>
            </a:r>
            <a:r>
              <a:rPr lang="en-US" sz="3200" b="1" u="sng" baseline="30000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n</a:t>
            </a:r>
            <a:r>
              <a:rPr lang="en-US" sz="3200" b="1" u="sng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X</a:t>
            </a:r>
            <a:r>
              <a:rPr lang="en-US" sz="3200" b="1" u="sng" baseline="30000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n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62200" y="22860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334000" y="22860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91000" y="2895600"/>
            <a:ext cx="4953000" cy="3962400"/>
            <a:chOff x="4191000" y="2895600"/>
            <a:chExt cx="4953000" cy="3962400"/>
          </a:xfrm>
        </p:grpSpPr>
        <p:pic>
          <p:nvPicPr>
            <p:cNvPr id="9218" name="Picture 2" descr="http://www.hmh.net/AdamHealth/graphics/images/en/194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91000" y="2895600"/>
              <a:ext cx="4953000" cy="39624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8077200" y="65532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0"/>
            <a:ext cx="8991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Multiple Alleles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or more alleles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the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same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gene that code for a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single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trait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 humans,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blood type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determined by 3 alleles –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and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BUT each human can only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inherit</a:t>
            </a:r>
            <a:r>
              <a:rPr kumimoji="0" lang="en-US" sz="26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alleles</a:t>
            </a:r>
          </a:p>
          <a:p>
            <a:pPr marL="804863" marR="0" lvl="0" indent="-347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 – A and B  (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codominance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– O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804863" marR="0" lvl="0" indent="-347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Blood type – A = AA or AO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574925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B = BB or BO 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574925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AB = AB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574925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O = OO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267200" y="2438400"/>
            <a:ext cx="4572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334000" y="2438400"/>
            <a:ext cx="4572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5622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Example: What would be the possible blood types of children born to a female with type AB blood and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 male with type O blood?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371600" y="1676400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AB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X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51933" y="2922905"/>
          <a:ext cx="1967866" cy="1649096"/>
        </p:xfrm>
        <a:graphic>
          <a:graphicData uri="http://schemas.openxmlformats.org/drawingml/2006/table">
            <a:tbl>
              <a:tblPr/>
              <a:tblGrid>
                <a:gridCol w="983933"/>
                <a:gridCol w="983933"/>
              </a:tblGrid>
              <a:tr h="8245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AO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BO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5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AO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BO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581400" y="3048000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581400" y="3886200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1828800" y="59436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Children would be type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only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1676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1752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91000" y="23622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9200" y="23622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2971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00400" y="3810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14800" y="3048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14800" y="3962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05400" y="2971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05400" y="3810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34000" y="5867400"/>
            <a:ext cx="304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19800" y="60198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1000" y="3063240"/>
            <a:ext cx="5838092" cy="3870960"/>
            <a:chOff x="1447800" y="2819400"/>
            <a:chExt cx="5838092" cy="3870960"/>
          </a:xfrm>
        </p:grpSpPr>
        <p:pic>
          <p:nvPicPr>
            <p:cNvPr id="1026" name="Picture 2" descr="http://hopes.stanford.edu/basics/dna/f_b11homolg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2895600"/>
              <a:ext cx="5838092" cy="379476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524000" y="2819400"/>
              <a:ext cx="3581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228600" y="0"/>
            <a:ext cx="8915400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Chromosomes come in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pairs, thus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come in pairs.</a:t>
            </a:r>
            <a:endParaRPr lang="en-US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	Homologous pairs –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matching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genes – one from female parent and one from male parent</a:t>
            </a: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Ex: Humans have 46 chromosomes or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23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pairs.</a:t>
            </a:r>
            <a:endParaRPr lang="en-US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One set from dad – 23 in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sperm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	 </a:t>
            </a: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One set from mom – 23 in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egg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81000" y="-228600"/>
            <a:ext cx="8763000" cy="6934200"/>
            <a:chOff x="1447800" y="2819400"/>
            <a:chExt cx="5838092" cy="3870960"/>
          </a:xfrm>
        </p:grpSpPr>
        <p:pic>
          <p:nvPicPr>
            <p:cNvPr id="5" name="Picture 2" descr="http://hopes.stanford.edu/basics/dna/f_b11homolg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2895600"/>
              <a:ext cx="5838092" cy="379476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524000" y="2819400"/>
              <a:ext cx="3581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765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2821007" cy="2295525"/>
          </a:xfrm>
          <a:prstGeom prst="rect">
            <a:avLst/>
          </a:prstGeo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133600" y="3962400"/>
            <a:ext cx="38100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for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eye color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brown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eyes)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495800" y="2590800"/>
            <a:ext cx="4191000" cy="1524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solidFill>
                    <a:srgbClr val="000000"/>
                  </a:solidFill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 pair of chromosomes </a:t>
            </a:r>
            <a:endParaRPr kumimoji="0" lang="en-US" sz="3200" b="0" i="0" u="none" strike="noStrike" cap="none" normalizeH="0" baseline="0" dirty="0" smtClean="0">
              <a:ln>
                <a:solidFill>
                  <a:srgbClr val="000000"/>
                </a:solidFill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09800" y="1066800"/>
            <a:ext cx="4038600" cy="1219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for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eye color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blue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eyes)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28600" y="4993959"/>
            <a:ext cx="876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Alleles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different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(possibilities) for the same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</a:p>
          <a:p>
            <a:pPr marL="13779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ex: blue eyes or brown eyes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28600" y="-38219"/>
            <a:ext cx="6477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 pair of Homologous Chromosomes: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1096CC707031408CD9FF9F286BB83A" ma:contentTypeVersion="1" ma:contentTypeDescription="Create a new document." ma:contentTypeScope="" ma:versionID="86c8869a9d9a84e7005a5d293027d473">
  <xsd:schema xmlns:xsd="http://www.w3.org/2001/XMLSchema" xmlns:p="http://schemas.microsoft.com/office/2006/metadata/properties" xmlns:ns2="3dad766c-9e36-455d-8d7c-234eca89fec7" targetNamespace="http://schemas.microsoft.com/office/2006/metadata/properties" ma:root="true" ma:fieldsID="111b1d09fd174d8180c4ea5adcf5fafb" ns2:_="">
    <xsd:import namespace="3dad766c-9e36-455d-8d7c-234eca89fec7"/>
    <xsd:element name="properties">
      <xsd:complexType>
        <xsd:sequence>
          <xsd:element name="documentManagement">
            <xsd:complexType>
              <xsd:all>
                <xsd:element ref="ns2:Resourc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dad766c-9e36-455d-8d7c-234eca89fec7" elementFormDefault="qualified">
    <xsd:import namespace="http://schemas.microsoft.com/office/2006/documentManagement/types"/>
    <xsd:element name="Resource_x0020_Type" ma:index="8" nillable="true" ma:displayName="Resource Type" ma:default="" ma:internalName="Resource_x0020_Typ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ademic"/>
                        <xsd:enumeration value="AP"/>
                        <xsd:enumeration value="Pre AP"/>
                        <xsd:enumeration value="Parent Resource"/>
                        <xsd:enumeration value="Student Resource"/>
                        <xsd:enumeration value="Publications"/>
                        <xsd:enumeration value="Homework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Resource_x0020_Type xmlns="3dad766c-9e36-455d-8d7c-234eca89fec7">
      <Value>Academic</Value>
      <Value>Student Resource</Value>
    </Resource_x0020_Type>
  </documentManagement>
</p:properties>
</file>

<file path=customXml/itemProps1.xml><?xml version="1.0" encoding="utf-8"?>
<ds:datastoreItem xmlns:ds="http://schemas.openxmlformats.org/officeDocument/2006/customXml" ds:itemID="{9875B11A-AE35-49F3-BF2B-DE8F4D52FB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d766c-9e36-455d-8d7c-234eca89fec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EDD032C-F37E-48F9-8646-5FB9BF8A6A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28075F-18E9-41CB-BC19-697430B33E52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3dad766c-9e36-455d-8d7c-234eca89fec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9221</TotalTime>
  <Words>1807</Words>
  <Application>Microsoft Macintosh PowerPoint</Application>
  <PresentationFormat>On-screen Show (4:3)</PresentationFormat>
  <Paragraphs>348</Paragraphs>
  <Slides>57</Slides>
  <Notes>0</Notes>
  <HiddenSlides>17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Breeze</vt:lpstr>
      <vt:lpstr>Heredity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 Writing</vt:lpstr>
      <vt:lpstr>1. Heredity</vt:lpstr>
      <vt:lpstr>2. Genetics</vt:lpstr>
      <vt:lpstr>3.Dominant Trait</vt:lpstr>
      <vt:lpstr>4. Recessive Trait “masked”</vt:lpstr>
      <vt:lpstr>PowerPoint Presentation</vt:lpstr>
      <vt:lpstr>PowerPoint Presentation</vt:lpstr>
      <vt:lpstr>5.Genes</vt:lpstr>
      <vt:lpstr>7. Phenotype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11. Punnett Square</vt:lpstr>
      <vt:lpstr>12.Probability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the green book, read pages 184- 186.</vt:lpstr>
      <vt:lpstr>17. MUTATIONS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18. Natural Selection</vt:lpstr>
      <vt:lpstr>19. Artificial Selection</vt:lpstr>
      <vt:lpstr>20. Adaptation by Natural Selection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Powerpoint</dc:title>
  <dc:creator>Amy</dc:creator>
  <cp:lastModifiedBy>User</cp:lastModifiedBy>
  <cp:revision>190</cp:revision>
  <cp:lastPrinted>2016-10-11T17:59:26Z</cp:lastPrinted>
  <dcterms:created xsi:type="dcterms:W3CDTF">2009-11-17T01:31:48Z</dcterms:created>
  <dcterms:modified xsi:type="dcterms:W3CDTF">2017-10-31T16:10:39Z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0x010100AF1096CC707031408CD9FF9F286BB83A</vt:lpwstr>
  </property>
</Properties>
</file>