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317" r:id="rId12"/>
    <p:sldId id="309" r:id="rId13"/>
    <p:sldId id="311" r:id="rId14"/>
    <p:sldId id="312" r:id="rId15"/>
    <p:sldId id="313" r:id="rId16"/>
    <p:sldId id="314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2" r:id="rId27"/>
    <p:sldId id="290" r:id="rId28"/>
    <p:sldId id="291" r:id="rId29"/>
    <p:sldId id="293" r:id="rId30"/>
    <p:sldId id="294" r:id="rId31"/>
    <p:sldId id="295" r:id="rId32"/>
    <p:sldId id="296" r:id="rId33"/>
    <p:sldId id="297" r:id="rId34"/>
    <p:sldId id="301" r:id="rId35"/>
    <p:sldId id="302" r:id="rId36"/>
    <p:sldId id="303" r:id="rId37"/>
    <p:sldId id="315" r:id="rId38"/>
    <p:sldId id="316" r:id="rId39"/>
    <p:sldId id="300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93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ECBB-4513-2C40-8C07-3EA9C1FA04DE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6BA14-DFE1-8F4D-8E24-73F8548B8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7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9365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 cstate="print"/>
          <a:srcRect t="-93973"/>
          <a:stretch>
            <a:fillRect/>
          </a:stretch>
        </p:blipFill>
        <p:spPr>
          <a:xfrm>
            <a:off x="254996" y="1682974"/>
            <a:ext cx="12497613" cy="750467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97" y="3083859"/>
            <a:ext cx="11814950" cy="2302933"/>
          </a:xfrm>
        </p:spPr>
        <p:txBody>
          <a:bodyPr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97" y="5418666"/>
            <a:ext cx="11814950" cy="1070985"/>
          </a:xfrm>
        </p:spPr>
        <p:txBody>
          <a:bodyPr>
            <a:normAutofit/>
          </a:bodyPr>
          <a:lstStyle>
            <a:lvl1pPr marL="0" indent="0" algn="ctr">
              <a:spcBef>
                <a:spcPts val="427"/>
              </a:spcBef>
              <a:buNone/>
              <a:defRPr sz="2600">
                <a:solidFill>
                  <a:schemeClr val="bg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5001" y="758614"/>
            <a:ext cx="1070187" cy="50122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21067" y="1733974"/>
            <a:ext cx="758613" cy="519289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996" y="1677619"/>
            <a:ext cx="12497613" cy="204899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67" y="2086187"/>
            <a:ext cx="11815878" cy="1604881"/>
          </a:xfrm>
        </p:spPr>
        <p:txBody>
          <a:bodyPr vert="horz" lIns="130046" tIns="65023" rIns="130046" bIns="65023" rtlCol="0" anchor="b" anchorCtr="0">
            <a:no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9163" y="3730910"/>
            <a:ext cx="6709584" cy="5448949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859" y="3939822"/>
            <a:ext cx="4876932" cy="5087040"/>
          </a:xfrm>
        </p:spPr>
        <p:txBody>
          <a:bodyPr>
            <a:normAutofit/>
          </a:bodyPr>
          <a:lstStyle>
            <a:lvl1pPr marL="0" indent="0">
              <a:spcBef>
                <a:spcPts val="853"/>
              </a:spcBef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260097" y="1677618"/>
            <a:ext cx="7301653" cy="75022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67" y="2390588"/>
            <a:ext cx="6135312" cy="1652693"/>
          </a:xfrm>
        </p:spPr>
        <p:txBody>
          <a:bodyPr anchor="b"/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67" y="4035312"/>
            <a:ext cx="6135312" cy="485807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53"/>
              </a:spcBef>
              <a:buNone/>
              <a:defRPr sz="2300">
                <a:solidFill>
                  <a:schemeClr val="bg1"/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535133" y="1663849"/>
            <a:ext cx="5221045" cy="750377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60096" y="1663849"/>
            <a:ext cx="12497613" cy="299620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0096" y="4666428"/>
            <a:ext cx="12497613" cy="451496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67" y="4734959"/>
            <a:ext cx="11870067" cy="1442321"/>
          </a:xfrm>
        </p:spPr>
        <p:txBody>
          <a:bodyPr anchor="b"/>
          <a:lstStyle>
            <a:lvl1pPr algn="l">
              <a:defRPr sz="5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67" y="6177279"/>
            <a:ext cx="11870067" cy="271610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53"/>
              </a:spcBef>
              <a:buNone/>
              <a:defRPr sz="2600">
                <a:solidFill>
                  <a:schemeClr val="bg1"/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5454525" y="1677618"/>
            <a:ext cx="7301653" cy="75022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534" y="2390588"/>
            <a:ext cx="6135312" cy="1652693"/>
          </a:xfrm>
        </p:spPr>
        <p:txBody>
          <a:bodyPr anchor="b"/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0534" y="4035312"/>
            <a:ext cx="6135312" cy="485807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53"/>
              </a:spcBef>
              <a:buNone/>
              <a:defRPr sz="2300">
                <a:solidFill>
                  <a:schemeClr val="bg1"/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0097" y="1677619"/>
            <a:ext cx="5221045" cy="31364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867176" y="4811776"/>
            <a:ext cx="2613965" cy="43696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60096" y="4811776"/>
            <a:ext cx="2613965" cy="43696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21067" y="1733974"/>
            <a:ext cx="758613" cy="519289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996" y="1677619"/>
            <a:ext cx="12497613" cy="204899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2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 cstate="print"/>
          <a:srcRect t="-93650"/>
          <a:stretch>
            <a:fillRect/>
          </a:stretch>
        </p:blipFill>
        <p:spPr>
          <a:xfrm>
            <a:off x="10588712" y="1675561"/>
            <a:ext cx="2167467" cy="75027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82336" y="1988969"/>
            <a:ext cx="2059093" cy="6897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97" y="1988969"/>
            <a:ext cx="9484924" cy="6897644"/>
          </a:xfrm>
        </p:spPr>
        <p:txBody>
          <a:bodyPr vert="eaVert"/>
          <a:lstStyle>
            <a:lvl5pPr>
              <a:defRPr/>
            </a:lvl5pPr>
            <a:lvl6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2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Rectangle 4"/>
          <p:cNvSpPr/>
          <p:nvPr/>
        </p:nvSpPr>
        <p:spPr>
          <a:xfrm>
            <a:off x="260096" y="1677619"/>
            <a:ext cx="12497613" cy="750377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650" y="765388"/>
            <a:ext cx="1070187" cy="501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996" y="1677619"/>
            <a:ext cx="12497613" cy="204899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38" y="3920564"/>
            <a:ext cx="11817209" cy="496604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 cstate="print"/>
          <a:srcRect l="-198711"/>
          <a:stretch>
            <a:fillRect/>
          </a:stretch>
        </p:blipFill>
        <p:spPr>
          <a:xfrm>
            <a:off x="253155" y="1677619"/>
            <a:ext cx="12499019" cy="750377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 cstate="print"/>
          <a:srcRect r="-91875"/>
          <a:stretch>
            <a:fillRect/>
          </a:stretch>
        </p:blipFill>
        <p:spPr>
          <a:xfrm>
            <a:off x="260096" y="1677619"/>
            <a:ext cx="12494372" cy="750377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454" y="4876800"/>
            <a:ext cx="9374293" cy="1950720"/>
          </a:xfrm>
        </p:spPr>
        <p:txBody>
          <a:bodyPr anchor="b" anchorCtr="0"/>
          <a:lstStyle>
            <a:lvl1pPr algn="r">
              <a:defRPr sz="6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454" y="6827519"/>
            <a:ext cx="9374293" cy="1517228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427"/>
              </a:spcBef>
              <a:buNone/>
              <a:defRPr sz="2600">
                <a:solidFill>
                  <a:schemeClr val="bg1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996" y="1677619"/>
            <a:ext cx="12497613" cy="204899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866" y="3939824"/>
            <a:ext cx="5462016" cy="4927666"/>
          </a:xfrm>
        </p:spPr>
        <p:txBody>
          <a:bodyPr>
            <a:normAutofit/>
          </a:bodyPr>
          <a:lstStyle>
            <a:lvl1pPr>
              <a:spcBef>
                <a:spcPts val="2560"/>
              </a:spcBef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2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0793" y="3939824"/>
            <a:ext cx="5462016" cy="4927666"/>
          </a:xfrm>
        </p:spPr>
        <p:txBody>
          <a:bodyPr>
            <a:normAutofit/>
          </a:bodyPr>
          <a:lstStyle>
            <a:lvl1pPr>
              <a:spcBef>
                <a:spcPts val="2560"/>
              </a:spcBef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2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996" y="1677619"/>
            <a:ext cx="12497613" cy="204899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866" y="3805816"/>
            <a:ext cx="5462016" cy="917986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427"/>
              </a:spcBef>
              <a:buNone/>
              <a:defRPr sz="3400" b="0">
                <a:solidFill>
                  <a:schemeClr val="bg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866" y="4704677"/>
            <a:ext cx="5462016" cy="4161084"/>
          </a:xfrm>
        </p:spPr>
        <p:txBody>
          <a:bodyPr>
            <a:normAutofit/>
          </a:bodyPr>
          <a:lstStyle>
            <a:lvl1pPr>
              <a:spcBef>
                <a:spcPts val="2560"/>
              </a:spcBef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2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31558" y="3805816"/>
            <a:ext cx="5462016" cy="917986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427"/>
              </a:spcBef>
              <a:buNone/>
              <a:defRPr sz="3400" b="0">
                <a:solidFill>
                  <a:schemeClr val="bg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31558" y="4704677"/>
            <a:ext cx="5462016" cy="4161084"/>
          </a:xfrm>
        </p:spPr>
        <p:txBody>
          <a:bodyPr>
            <a:normAutofit/>
          </a:bodyPr>
          <a:lstStyle>
            <a:lvl1pPr>
              <a:spcBef>
                <a:spcPts val="2560"/>
              </a:spcBef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2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2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996" y="1677619"/>
            <a:ext cx="12497613" cy="204899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 cstate="print"/>
          <a:srcRect b="-135871"/>
          <a:stretch>
            <a:fillRect/>
          </a:stretch>
        </p:blipFill>
        <p:spPr>
          <a:xfrm>
            <a:off x="260096" y="1677618"/>
            <a:ext cx="6013898" cy="750085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67" y="2390588"/>
            <a:ext cx="5259294" cy="1652693"/>
          </a:xfrm>
        </p:spPr>
        <p:txBody>
          <a:bodyPr anchor="b"/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775" y="2275841"/>
            <a:ext cx="5833035" cy="6617547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67" y="4035312"/>
            <a:ext cx="5259294" cy="4858075"/>
          </a:xfrm>
        </p:spPr>
        <p:txBody>
          <a:bodyPr vert="horz" lIns="130046" tIns="65023" rIns="130046" bIns="65023" rtlCol="0">
            <a:normAutofit/>
          </a:bodyPr>
          <a:lstStyle>
            <a:lvl1pPr marL="0" indent="0">
              <a:spcBef>
                <a:spcPts val="853"/>
              </a:spcBef>
              <a:buNone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marL="0" lvl="0" indent="0" algn="l" defTabSz="1300460" rtl="0" eaLnBrk="1" latinLnBrk="0" hangingPunct="1">
              <a:lnSpc>
                <a:spcPct val="110000"/>
              </a:lnSpc>
              <a:spcBef>
                <a:spcPts val="2844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538" y="2071844"/>
            <a:ext cx="11817209" cy="1625600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38" y="3939823"/>
            <a:ext cx="11817209" cy="494679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73483" y="9179858"/>
            <a:ext cx="3410573" cy="325120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744" y="9179858"/>
            <a:ext cx="5201920" cy="325120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21067" y="1733974"/>
            <a:ext cx="75861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5707" y="748254"/>
            <a:ext cx="650240" cy="501227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130579" y="748254"/>
            <a:ext cx="1070187" cy="501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1300460" rtl="0" eaLnBrk="1" latinLnBrk="0" hangingPunct="1">
        <a:spcBef>
          <a:spcPct val="0"/>
        </a:spcBef>
        <a:buNone/>
        <a:defRPr sz="5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spcBef>
          <a:spcPts val="2844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0230" indent="-325115" algn="l" defTabSz="1300460" rtl="0" eaLnBrk="1" latinLnBrk="0" hangingPunct="1">
        <a:spcBef>
          <a:spcPts val="853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75345" indent="-325115" algn="l" defTabSz="1300460" rtl="0" eaLnBrk="1" latinLnBrk="0" hangingPunct="1">
        <a:spcBef>
          <a:spcPts val="853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00460" indent="-325115" algn="l" defTabSz="1300460" rtl="0" eaLnBrk="1" latinLnBrk="0" hangingPunct="1">
        <a:spcBef>
          <a:spcPts val="853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25575" indent="-325115" algn="l" defTabSz="1300460" rtl="0" eaLnBrk="1" latinLnBrk="0" hangingPunct="1">
        <a:spcBef>
          <a:spcPts val="853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59720" indent="-325115" algn="l" defTabSz="130046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26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80320" indent="-325115" algn="l" defTabSz="130046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26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3178" indent="-325115" algn="l" defTabSz="130046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26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26034" indent="-325115" algn="l" defTabSz="130046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26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9EqU1_DXU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pop.com/science/energy/kineticenergy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jpeg"/><Relationship Id="rId3" Type="http://schemas.openxmlformats.org/officeDocument/2006/relationships/hyperlink" Target="https://www.youtube.com/watch?v=0LnbyjOyEQ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gif"/><Relationship Id="rId5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iLq5Gnpo8Q&amp;list=PL3E788EDA794CCE7B&amp;index=17&amp;feature=plpp_video" TargetMode="External"/><Relationship Id="rId4" Type="http://schemas.openxmlformats.org/officeDocument/2006/relationships/hyperlink" Target="http://www.youtube.com/watch?v=OuA-znVMY3I&amp;list=PL3E788EDA794CCE7B&amp;index=20&amp;feature=plpp_vide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nj8mc04r9E&amp;list=PL3E788EDA794CCE7B&amp;index=6&amp;feature=plpp_vide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000">
                <a:solidFill>
                  <a:srgbClr val="060403"/>
                </a:solidFill>
              </a:defRPr>
            </a:lvl1pPr>
          </a:lstStyle>
          <a:p>
            <a:r>
              <a:t>Notes on Motion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KJHS Science</a:t>
            </a:r>
          </a:p>
        </p:txBody>
      </p:sp>
      <p:pic>
        <p:nvPicPr>
          <p:cNvPr id="130" name="Picture 129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00622" y="6044301"/>
            <a:ext cx="5427691" cy="3016564"/>
          </a:xfrm>
          <a:prstGeom prst="rect">
            <a:avLst/>
          </a:prstGeom>
        </p:spPr>
      </p:pic>
      <p:pic>
        <p:nvPicPr>
          <p:cNvPr id="131" name="Picture 13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454679" y="370150"/>
            <a:ext cx="4557553" cy="3358917"/>
          </a:xfrm>
          <a:prstGeom prst="rect">
            <a:avLst/>
          </a:prstGeom>
        </p:spPr>
      </p:pic>
      <p:pic>
        <p:nvPicPr>
          <p:cNvPr id="132" name="Picture 131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07638" y="625814"/>
            <a:ext cx="4191001" cy="1879601"/>
          </a:xfrm>
          <a:prstGeom prst="rect">
            <a:avLst/>
          </a:prstGeom>
        </p:spPr>
      </p:pic>
      <p:pic>
        <p:nvPicPr>
          <p:cNvPr id="133" name="Picture 132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39268" y="6067694"/>
            <a:ext cx="5096493" cy="3358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  <p:bldP spid="129" grpId="2" animBg="1" advAuto="0"/>
      <p:bldP spid="130" grpId="6" animBg="1" advAuto="0"/>
      <p:bldP spid="131" grpId="4" animBg="1" advAuto="0"/>
      <p:bldP spid="132" grpId="3" animBg="1" advAuto="0"/>
      <p:bldP spid="133" grpId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1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20961" y="4062085"/>
            <a:ext cx="2563830" cy="2235089"/>
          </a:xfrm>
          <a:prstGeom prst="rect">
            <a:avLst/>
          </a:prstGeom>
        </p:spPr>
      </p:pic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444500" y="242175"/>
            <a:ext cx="6655995" cy="1403795"/>
          </a:xfrm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000000"/>
                </a:solidFill>
              </a:defRPr>
            </a:lvl1pPr>
          </a:lstStyle>
          <a:p>
            <a:r>
              <a:rPr sz="7200" dirty="0"/>
              <a:t>8) Momentum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sz="half" idx="1"/>
          </p:nvPr>
        </p:nvSpPr>
        <p:spPr>
          <a:xfrm>
            <a:off x="444500" y="2446866"/>
            <a:ext cx="11057060" cy="3468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0999" indent="-380999">
              <a:buBlip>
                <a:blip r:embed="rId3"/>
              </a:buBlip>
              <a:defRPr sz="5500" b="1" u="sng">
                <a:solidFill>
                  <a:srgbClr val="000000"/>
                </a:solidFill>
              </a:defRPr>
            </a:pPr>
            <a:r>
              <a:rPr sz="8000" dirty="0"/>
              <a:t>MASS  X  VELOCITY</a:t>
            </a:r>
          </a:p>
          <a:p>
            <a:pPr marL="380999" indent="-380999">
              <a:buBlip>
                <a:blip r:embed="rId3"/>
              </a:buBlip>
              <a:defRPr sz="5500" b="1" u="sng">
                <a:solidFill>
                  <a:srgbClr val="000000"/>
                </a:solidFill>
              </a:defRPr>
            </a:pPr>
            <a:r>
              <a:rPr sz="8000" dirty="0"/>
              <a:t>“bashing” power</a:t>
            </a:r>
          </a:p>
        </p:txBody>
      </p:sp>
      <p:pic>
        <p:nvPicPr>
          <p:cNvPr id="225" name="Picture 224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032498" y="242175"/>
            <a:ext cx="4661156" cy="2468224"/>
          </a:xfrm>
          <a:prstGeom prst="rect">
            <a:avLst/>
          </a:prstGeom>
        </p:spPr>
      </p:pic>
      <p:sp>
        <p:nvSpPr>
          <p:cNvPr id="226" name="Shape 226"/>
          <p:cNvSpPr/>
          <p:nvPr/>
        </p:nvSpPr>
        <p:spPr>
          <a:xfrm>
            <a:off x="8025709" y="4941286"/>
            <a:ext cx="4667945" cy="453457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5000" u="sng"/>
            </a:pPr>
            <a:r>
              <a:rPr sz="7200" dirty="0" smtClean="0">
                <a:solidFill>
                  <a:srgbClr val="FFFFFF"/>
                </a:solidFill>
              </a:rPr>
              <a:t> units</a:t>
            </a:r>
            <a:r>
              <a:rPr sz="7200" dirty="0">
                <a:solidFill>
                  <a:srgbClr val="FFFFFF"/>
                </a:solidFill>
              </a:rPr>
              <a:t>:</a:t>
            </a:r>
          </a:p>
          <a:p>
            <a:pPr algn="l">
              <a:defRPr sz="5500" u="sng"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rPr sz="7200" dirty="0">
                <a:solidFill>
                  <a:srgbClr val="FFFFFF"/>
                </a:solidFill>
              </a:rPr>
              <a:t>(kg</a:t>
            </a:r>
            <a:r>
              <a:rPr sz="7200" dirty="0" smtClean="0">
                <a:solidFill>
                  <a:srgbClr val="FFFFFF"/>
                </a:solidFill>
              </a:rPr>
              <a:t>)</a:t>
            </a:r>
            <a:r>
              <a:rPr lang="en-US" sz="7200" dirty="0" smtClean="0">
                <a:solidFill>
                  <a:srgbClr val="FFFFFF"/>
                </a:solidFill>
              </a:rPr>
              <a:t>X</a:t>
            </a:r>
            <a:r>
              <a:rPr sz="7200" dirty="0" smtClean="0">
                <a:solidFill>
                  <a:srgbClr val="FFFFFF"/>
                </a:solidFill>
              </a:rPr>
              <a:t>(</a:t>
            </a:r>
            <a:r>
              <a:rPr sz="7200" dirty="0">
                <a:solidFill>
                  <a:srgbClr val="FFFFFF"/>
                </a:solidFill>
              </a:rPr>
              <a:t>m/</a:t>
            </a:r>
            <a:r>
              <a:rPr sz="7200" dirty="0" smtClean="0">
                <a:solidFill>
                  <a:srgbClr val="FFFFFF"/>
                </a:solidFill>
              </a:rPr>
              <a:t>s) </a:t>
            </a:r>
            <a:endParaRPr sz="7200" dirty="0">
              <a:solidFill>
                <a:srgbClr val="FFFFFF"/>
              </a:solidFill>
            </a:endParaRPr>
          </a:p>
          <a:p>
            <a:pPr algn="l">
              <a:defRPr sz="5500" u="sng"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rPr sz="7200" dirty="0">
                <a:solidFill>
                  <a:srgbClr val="FFFFFF"/>
                </a:solidFill>
              </a:rPr>
              <a:t>or</a:t>
            </a:r>
          </a:p>
          <a:p>
            <a:pPr algn="l">
              <a:defRPr sz="5500" u="sng"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rPr sz="7200" dirty="0">
                <a:solidFill>
                  <a:srgbClr val="FFFFFF"/>
                </a:solidFill>
              </a:rPr>
              <a:t>(g</a:t>
            </a:r>
            <a:r>
              <a:rPr sz="7200" dirty="0" smtClean="0">
                <a:solidFill>
                  <a:srgbClr val="FFFFFF"/>
                </a:solidFill>
              </a:rPr>
              <a:t>)</a:t>
            </a:r>
            <a:r>
              <a:rPr lang="en-US" sz="7200" dirty="0" smtClean="0">
                <a:solidFill>
                  <a:srgbClr val="FFFFFF"/>
                </a:solidFill>
              </a:rPr>
              <a:t>X</a:t>
            </a:r>
            <a:r>
              <a:rPr sz="7200" dirty="0" smtClean="0">
                <a:solidFill>
                  <a:srgbClr val="FFFFFF"/>
                </a:solidFill>
              </a:rPr>
              <a:t>(</a:t>
            </a:r>
            <a:r>
              <a:rPr sz="7200" dirty="0">
                <a:solidFill>
                  <a:srgbClr val="FFFFFF"/>
                </a:solidFill>
              </a:rPr>
              <a:t>m/</a:t>
            </a:r>
            <a:r>
              <a:rPr sz="7200" dirty="0" smtClean="0">
                <a:solidFill>
                  <a:srgbClr val="FFFFFF"/>
                </a:solidFill>
              </a:rPr>
              <a:t>s)</a:t>
            </a:r>
            <a:endParaRPr sz="7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4" animBg="1" advAuto="0"/>
      <p:bldP spid="223" grpId="1" animBg="1" advAuto="0"/>
      <p:bldP spid="224" grpId="2" animBg="1" advAuto="0"/>
      <p:bldP spid="225" grpId="3" animBg="1" advAuto="0"/>
      <p:bldP spid="226" grpId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1539" y="686918"/>
            <a:ext cx="11110526" cy="8039485"/>
          </a:xfrm>
          <a:prstGeom prst="rect">
            <a:avLst/>
          </a:prstGeom>
        </p:spPr>
        <p:txBody>
          <a:bodyPr vert="horz" lIns="130046" tIns="65023" rIns="130046" bIns="65023" rtlCol="0">
            <a:normAutofit fontScale="85000" lnSpcReduction="10000"/>
          </a:bodyPr>
          <a:lstStyle/>
          <a:p>
            <a:pPr marL="325115" marR="0" lvl="0" indent="-325115" algn="l" defTabSz="1300460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77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Momentum </a:t>
            </a:r>
            <a:r>
              <a:rPr kumimoji="0" lang="en-US" sz="7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is </a:t>
            </a:r>
            <a:r>
              <a:rPr kumimoji="0" lang="en-US" altLang="en-US" sz="7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“</a:t>
            </a:r>
            <a:r>
              <a:rPr kumimoji="0" lang="en-US" sz="7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conserved</a:t>
            </a:r>
            <a:r>
              <a:rPr kumimoji="0" lang="en-US" altLang="en-US" sz="7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”,</a:t>
            </a:r>
            <a:r>
              <a:rPr kumimoji="0" lang="en-US" sz="7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which means it is not lost (it transfers). </a:t>
            </a:r>
          </a:p>
          <a:p>
            <a:pPr marL="325115" marR="0" lvl="0" indent="-325115" algn="l" defTabSz="1300460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7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Ex: Newton</a:t>
            </a:r>
            <a:r>
              <a:rPr kumimoji="0" lang="ja-JP" altLang="en-US" sz="77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’</a:t>
            </a:r>
            <a:r>
              <a:rPr kumimoji="0" lang="en-US" altLang="ja-JP" sz="7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s Cradle</a:t>
            </a:r>
          </a:p>
          <a:p>
            <a:pPr marL="325115" marR="0" lvl="0" indent="-325115" algn="l" defTabSz="1300460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7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Momentum transfers from one object into the other object that it crashes into.</a:t>
            </a:r>
          </a:p>
          <a:p>
            <a:pPr marL="325115" marR="0" lvl="0" indent="-325115" algn="l" defTabSz="1300460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048" y="432438"/>
            <a:ext cx="10401583" cy="576862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  <a:hlinkClick r:id="rId2"/>
              </a:rPr>
              <a:t>momentum bouncy balls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4" name="Content Placeholder 1" descr="momentum.jpg"/>
          <p:cNvPicPr>
            <a:picLocks noChangeAspect="1"/>
          </p:cNvPicPr>
          <p:nvPr/>
        </p:nvPicPr>
        <p:blipFill>
          <a:blip r:embed="rId3" cstate="print"/>
          <a:srcRect l="-3091" t="-2599" r="333" b="-2397"/>
          <a:stretch>
            <a:fillRect/>
          </a:stretch>
        </p:blipFill>
        <p:spPr>
          <a:xfrm>
            <a:off x="203497" y="1729710"/>
            <a:ext cx="6466276" cy="5000978"/>
          </a:xfrm>
          <a:prstGeom prst="rect">
            <a:avLst/>
          </a:prstGeom>
        </p:spPr>
      </p:pic>
      <p:pic>
        <p:nvPicPr>
          <p:cNvPr id="5" name="Picture 2" descr="momt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8140" y="2805482"/>
            <a:ext cx="5453815" cy="49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58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043481"/>
          </a:xfrm>
        </p:spPr>
        <p:txBody>
          <a:bodyPr/>
          <a:lstStyle/>
          <a:p>
            <a:pPr eaLnBrk="1" hangingPunct="1"/>
            <a:r>
              <a:rPr lang="en-US" sz="6600" dirty="0">
                <a:solidFill>
                  <a:schemeClr val="tx1"/>
                </a:solidFill>
                <a:ea typeface="ＭＳ Ｐゴシック" pitchFamily="34" charset="-128"/>
              </a:rPr>
              <a:t>Momentum</a:t>
            </a:r>
            <a:r>
              <a:rPr lang="en-US" sz="6600" u="sng" dirty="0">
                <a:solidFill>
                  <a:schemeClr val="tx1"/>
                </a:solidFill>
                <a:ea typeface="ＭＳ Ｐゴシック" pitchFamily="34" charset="-128"/>
              </a:rPr>
              <a:t> can be transferred, lost, or gained.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32974" y="1272071"/>
            <a:ext cx="6955503" cy="8453120"/>
          </a:xfr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4600" b="1" dirty="0">
                <a:solidFill>
                  <a:schemeClr val="tx2"/>
                </a:solidFill>
              </a:rPr>
              <a:t>A snowboarder gets stuck on a flat part of the mountain.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600" b="1" dirty="0">
                <a:solidFill>
                  <a:schemeClr val="tx2"/>
                </a:solidFill>
              </a:rPr>
              <a:t>An ice skater is spinning and tightens her spin and begins to spin faster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600" b="1" dirty="0">
                <a:solidFill>
                  <a:schemeClr val="tx2"/>
                </a:solidFill>
              </a:rPr>
              <a:t>Hitting a cue ball into another pool ball.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600" b="1" dirty="0">
                <a:solidFill>
                  <a:schemeClr val="tx2"/>
                </a:solidFill>
              </a:rPr>
              <a:t>A skateboarder going down hill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226527" y="1272071"/>
            <a:ext cx="4349773" cy="7886901"/>
          </a:xfr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5100" b="1" dirty="0">
                <a:solidFill>
                  <a:schemeClr val="tx2"/>
                </a:solidFill>
              </a:rPr>
              <a:t>Lost</a:t>
            </a:r>
          </a:p>
          <a:p>
            <a:pPr>
              <a:buFont typeface="Arial" pitchFamily="34" charset="0"/>
              <a:buChar char="•"/>
              <a:defRPr/>
            </a:pPr>
            <a:endParaRPr lang="en-US" sz="4600" b="1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sz="5100" b="1" dirty="0">
                <a:solidFill>
                  <a:schemeClr val="tx2"/>
                </a:solidFill>
              </a:rPr>
              <a:t>Gained</a:t>
            </a:r>
          </a:p>
          <a:p>
            <a:pPr>
              <a:buFont typeface="Arial"/>
              <a:buChar char="•"/>
              <a:defRPr/>
            </a:pPr>
            <a:endParaRPr lang="en-US" sz="46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4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5100" b="1" dirty="0">
                <a:solidFill>
                  <a:schemeClr val="tx2"/>
                </a:solidFill>
              </a:rPr>
              <a:t>Transferred</a:t>
            </a:r>
            <a:endParaRPr lang="en-US" sz="4600" b="1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sz="5100" b="1" dirty="0">
                <a:solidFill>
                  <a:schemeClr val="tx2"/>
                </a:solidFill>
              </a:rPr>
              <a:t>Gained</a:t>
            </a:r>
          </a:p>
        </p:txBody>
      </p:sp>
    </p:spTree>
    <p:extLst>
      <p:ext uri="{BB962C8B-B14F-4D97-AF65-F5344CB8AC3E}">
        <p14:creationId xmlns:p14="http://schemas.microsoft.com/office/powerpoint/2010/main" val="395236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311634" cy="8929934"/>
          </a:xfrm>
        </p:spPr>
        <p:txBody>
          <a:bodyPr/>
          <a:lstStyle/>
          <a:p>
            <a:r>
              <a:rPr lang="en-US" sz="5700" dirty="0">
                <a:latin typeface="Comic Sans MS" pitchFamily="66" charset="0"/>
                <a:ea typeface="ＭＳ Ｐゴシック" pitchFamily="34" charset="-128"/>
              </a:rPr>
              <a:t>All moving objects have momentum. </a:t>
            </a:r>
            <a:r>
              <a:rPr lang="en-US" sz="5700" dirty="0">
                <a:solidFill>
                  <a:srgbClr val="002060"/>
                </a:solidFill>
                <a:latin typeface="Comic Sans MS" pitchFamily="66" charset="0"/>
                <a:ea typeface="ＭＳ Ｐゴシック" pitchFamily="34" charset="-128"/>
              </a:rPr>
              <a:t>(all moving things have velocity)</a:t>
            </a:r>
          </a:p>
          <a:p>
            <a:pPr>
              <a:buNone/>
            </a:pPr>
            <a:r>
              <a:rPr lang="en-US" sz="5700" dirty="0">
                <a:solidFill>
                  <a:srgbClr val="002060"/>
                </a:solidFill>
                <a:latin typeface="Comic Sans MS" pitchFamily="66" charset="0"/>
                <a:ea typeface="ＭＳ Ｐゴシック" pitchFamily="34" charset="-128"/>
              </a:rPr>
              <a:t>    </a:t>
            </a:r>
            <a:r>
              <a:rPr lang="en-US" sz="5700" dirty="0">
                <a:solidFill>
                  <a:srgbClr val="400080"/>
                </a:solidFill>
                <a:latin typeface="Comic Sans MS" pitchFamily="66" charset="0"/>
                <a:ea typeface="ＭＳ Ｐゴシック" pitchFamily="34" charset="-128"/>
              </a:rPr>
              <a:t> (0 velocity = 0 momentum)</a:t>
            </a:r>
          </a:p>
          <a:p>
            <a:r>
              <a:rPr lang="en-US" sz="5700" dirty="0">
                <a:latin typeface="Comic Sans MS" pitchFamily="66" charset="0"/>
                <a:ea typeface="ＭＳ Ｐゴシック" pitchFamily="34" charset="-128"/>
              </a:rPr>
              <a:t>When an object speeds up, it gains momentum – because velocity is increasing</a:t>
            </a:r>
          </a:p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9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77679" y="259644"/>
            <a:ext cx="11817209" cy="1625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cs typeface="+mj-cs"/>
              </a:rPr>
              <a:t>Calculate Momentum (</a:t>
            </a:r>
            <a:r>
              <a:rPr lang="en-US" dirty="0" err="1" smtClean="0">
                <a:solidFill>
                  <a:schemeClr val="tx2"/>
                </a:solidFill>
                <a:cs typeface="+mj-cs"/>
              </a:rPr>
              <a:t>M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cs typeface="+mj-cs"/>
              </a:rPr>
              <a:t>x</a:t>
            </a:r>
            <a:r>
              <a:rPr lang="en-US" dirty="0" err="1" smtClean="0">
                <a:solidFill>
                  <a:schemeClr val="tx2"/>
                </a:solidFill>
                <a:cs typeface="+mj-cs"/>
              </a:rPr>
              <a:t>V</a:t>
            </a:r>
            <a:r>
              <a:rPr lang="en-US" dirty="0" smtClean="0">
                <a:solidFill>
                  <a:schemeClr val="tx2"/>
                </a:solidFill>
                <a:cs typeface="+mj-cs"/>
              </a:rPr>
              <a:t>)</a:t>
            </a:r>
            <a:endParaRPr lang="en-US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679" y="1885244"/>
            <a:ext cx="7376806" cy="7285847"/>
          </a:xfrm>
        </p:spPr>
        <p:txBody>
          <a:bodyPr>
            <a:noAutofit/>
          </a:bodyPr>
          <a:lstStyle/>
          <a:p>
            <a:pPr eaLnBrk="1" hangingPunct="1"/>
            <a:r>
              <a:rPr lang="en-US" sz="5100" u="sng" dirty="0">
                <a:solidFill>
                  <a:schemeClr val="tx2"/>
                </a:solidFill>
                <a:ea typeface="ＭＳ Ｐゴシック" pitchFamily="34" charset="-128"/>
              </a:rPr>
              <a:t>A 200 </a:t>
            </a:r>
            <a:r>
              <a:rPr lang="en-US" sz="5100" u="sng" dirty="0" err="1">
                <a:solidFill>
                  <a:schemeClr val="tx2"/>
                </a:solidFill>
                <a:ea typeface="ＭＳ Ｐゴシック" pitchFamily="34" charset="-128"/>
              </a:rPr>
              <a:t>lb</a:t>
            </a:r>
            <a:r>
              <a:rPr lang="en-US" sz="5100" u="sng" dirty="0">
                <a:solidFill>
                  <a:schemeClr val="tx2"/>
                </a:solidFill>
                <a:ea typeface="ＭＳ Ｐゴシック" pitchFamily="34" charset="-128"/>
              </a:rPr>
              <a:t> football player running 5 mph </a:t>
            </a:r>
            <a:r>
              <a:rPr lang="en-US" sz="5100" dirty="0" err="1">
                <a:solidFill>
                  <a:schemeClr val="tx2"/>
                </a:solidFill>
                <a:ea typeface="ＭＳ Ｐゴシック" pitchFamily="34" charset="-128"/>
              </a:rPr>
              <a:t>vs</a:t>
            </a:r>
            <a:r>
              <a:rPr lang="en-US" sz="51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sz="5100" dirty="0">
                <a:solidFill>
                  <a:schemeClr val="tx2"/>
                </a:solidFill>
                <a:ea typeface="ＭＳ Ｐゴシック" pitchFamily="34" charset="-128"/>
              </a:rPr>
              <a:t>A  300 </a:t>
            </a:r>
            <a:r>
              <a:rPr lang="en-US" sz="5100" dirty="0" err="1">
                <a:solidFill>
                  <a:schemeClr val="tx2"/>
                </a:solidFill>
                <a:ea typeface="ＭＳ Ｐゴシック" pitchFamily="34" charset="-128"/>
              </a:rPr>
              <a:t>lb</a:t>
            </a:r>
            <a:r>
              <a:rPr lang="en-US" sz="5100" dirty="0">
                <a:solidFill>
                  <a:schemeClr val="tx2"/>
                </a:solidFill>
                <a:ea typeface="ＭＳ Ｐゴシック" pitchFamily="34" charset="-128"/>
              </a:rPr>
              <a:t> football player running 2 mph</a:t>
            </a:r>
          </a:p>
          <a:p>
            <a:pPr eaLnBrk="1" hangingPunct="1"/>
            <a:r>
              <a:rPr lang="en-US" sz="5100" dirty="0">
                <a:solidFill>
                  <a:schemeClr val="tx2"/>
                </a:solidFill>
                <a:ea typeface="ＭＳ Ｐゴシック" pitchFamily="34" charset="-128"/>
              </a:rPr>
              <a:t>What would happen if they were running towards </a:t>
            </a:r>
            <a:r>
              <a:rPr lang="en-US" sz="5100" dirty="0" err="1">
                <a:solidFill>
                  <a:schemeClr val="tx2"/>
                </a:solidFill>
                <a:ea typeface="ＭＳ Ｐゴシック" pitchFamily="34" charset="-128"/>
              </a:rPr>
              <a:t>eachother</a:t>
            </a:r>
            <a:r>
              <a:rPr lang="en-US" sz="5100" dirty="0">
                <a:solidFill>
                  <a:schemeClr val="tx2"/>
                </a:solidFill>
                <a:ea typeface="ＭＳ Ｐゴシック" pitchFamily="34" charset="-128"/>
              </a:rPr>
              <a:t>? (who would knock down who)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2546" y="1773944"/>
            <a:ext cx="4102342" cy="6869244"/>
          </a:xfrm>
        </p:spPr>
        <p:txBody>
          <a:bodyPr>
            <a:noAutofit/>
          </a:bodyPr>
          <a:lstStyle/>
          <a:p>
            <a:pPr eaLnBrk="1" hangingPunct="1"/>
            <a:r>
              <a:rPr lang="en-US" sz="4600" u="sng" dirty="0">
                <a:solidFill>
                  <a:schemeClr val="tx2"/>
                </a:solidFill>
                <a:ea typeface="ＭＳ Ｐゴシック" pitchFamily="34" charset="-128"/>
              </a:rPr>
              <a:t>1000 </a:t>
            </a:r>
            <a:r>
              <a:rPr lang="en-US" sz="4600" u="sng" dirty="0" err="1">
                <a:solidFill>
                  <a:schemeClr val="tx2"/>
                </a:solidFill>
                <a:ea typeface="ＭＳ Ｐゴシック" pitchFamily="34" charset="-128"/>
              </a:rPr>
              <a:t>lb</a:t>
            </a:r>
            <a:r>
              <a:rPr lang="en-US" sz="4600" u="sng" dirty="0">
                <a:solidFill>
                  <a:schemeClr val="tx2"/>
                </a:solidFill>
                <a:ea typeface="ＭＳ Ｐゴシック" pitchFamily="34" charset="-128"/>
              </a:rPr>
              <a:t>-mph</a:t>
            </a:r>
          </a:p>
          <a:p>
            <a:pPr marL="0" indent="0">
              <a:buNone/>
            </a:pPr>
            <a:endParaRPr lang="en-US" sz="4600" u="sng" dirty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4600" dirty="0">
                <a:solidFill>
                  <a:schemeClr val="tx2"/>
                </a:solidFill>
                <a:ea typeface="ＭＳ Ｐゴシック" pitchFamily="34" charset="-128"/>
              </a:rPr>
              <a:t>600 </a:t>
            </a:r>
            <a:r>
              <a:rPr lang="en-US" sz="4600" dirty="0" err="1">
                <a:solidFill>
                  <a:schemeClr val="tx2"/>
                </a:solidFill>
                <a:ea typeface="ＭＳ Ｐゴシック" pitchFamily="34" charset="-128"/>
              </a:rPr>
              <a:t>lb</a:t>
            </a:r>
            <a:r>
              <a:rPr lang="en-US" sz="4600" dirty="0">
                <a:solidFill>
                  <a:schemeClr val="tx2"/>
                </a:solidFill>
                <a:ea typeface="ＭＳ Ｐゴシック" pitchFamily="34" charset="-128"/>
              </a:rPr>
              <a:t>-mph</a:t>
            </a:r>
          </a:p>
          <a:p>
            <a:pPr eaLnBrk="1" hangingPunct="1"/>
            <a:endParaRPr lang="en-US" sz="46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4600" dirty="0">
                <a:solidFill>
                  <a:schemeClr val="tx2"/>
                </a:solidFill>
                <a:ea typeface="ＭＳ Ｐゴシック" pitchFamily="34" charset="-128"/>
              </a:rPr>
              <a:t>The 200 </a:t>
            </a:r>
            <a:r>
              <a:rPr lang="en-US" sz="4600" dirty="0" err="1">
                <a:solidFill>
                  <a:schemeClr val="tx2"/>
                </a:solidFill>
                <a:ea typeface="ＭＳ Ｐゴシック" pitchFamily="34" charset="-128"/>
              </a:rPr>
              <a:t>lb</a:t>
            </a:r>
            <a:r>
              <a:rPr lang="en-US" sz="4600" dirty="0">
                <a:solidFill>
                  <a:schemeClr val="tx2"/>
                </a:solidFill>
                <a:ea typeface="ＭＳ Ｐゴシック" pitchFamily="34" charset="-128"/>
              </a:rPr>
              <a:t> player would knock over the 300 </a:t>
            </a:r>
            <a:r>
              <a:rPr lang="en-US" sz="4600" dirty="0" err="1">
                <a:solidFill>
                  <a:schemeClr val="tx2"/>
                </a:solidFill>
                <a:ea typeface="ＭＳ Ｐゴシック" pitchFamily="34" charset="-128"/>
              </a:rPr>
              <a:t>lb</a:t>
            </a:r>
            <a:r>
              <a:rPr lang="en-US" sz="4600" dirty="0">
                <a:solidFill>
                  <a:schemeClr val="tx2"/>
                </a:solidFill>
                <a:ea typeface="ＭＳ Ｐゴシック" pitchFamily="34" charset="-128"/>
              </a:rPr>
              <a:t> player </a:t>
            </a:r>
          </a:p>
        </p:txBody>
      </p:sp>
      <p:pic>
        <p:nvPicPr>
          <p:cNvPr id="12293" name="Picture 1" descr="mommt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1626" y="259644"/>
            <a:ext cx="2817707" cy="136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6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ed triang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01" y="5728377"/>
            <a:ext cx="4424434" cy="3314858"/>
          </a:xfrm>
          <a:prstGeom prst="rect">
            <a:avLst/>
          </a:prstGeom>
        </p:spPr>
      </p:pic>
      <p:pic>
        <p:nvPicPr>
          <p:cNvPr id="7" name="Picture 6" descr="density triang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3" y="1765977"/>
            <a:ext cx="4953000" cy="3962400"/>
          </a:xfrm>
          <a:prstGeom prst="rect">
            <a:avLst/>
          </a:prstGeom>
        </p:spPr>
      </p:pic>
      <p:pic>
        <p:nvPicPr>
          <p:cNvPr id="8" name="Picture 7" descr="f=matri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46" y="1893708"/>
            <a:ext cx="5372488" cy="35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1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latin typeface="Calibri" charset="0"/>
              </a:rPr>
              <a:t>Energy…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6000" dirty="0">
                <a:latin typeface="Calibri" charset="0"/>
              </a:rPr>
              <a:t>is NEVER created or destroyed!</a:t>
            </a:r>
          </a:p>
          <a:p>
            <a:pPr eaLnBrk="1" hangingPunct="1"/>
            <a:endParaRPr lang="en-US" sz="6000" dirty="0">
              <a:latin typeface="Calibri" charset="0"/>
            </a:endParaRPr>
          </a:p>
          <a:p>
            <a:pPr eaLnBrk="1" hangingPunct="1"/>
            <a:r>
              <a:rPr lang="en-US" sz="6000" dirty="0">
                <a:latin typeface="Calibri" charset="0"/>
              </a:rPr>
              <a:t>can only be STORED or TRANFERRED.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50240" y="514236"/>
            <a:ext cx="12354560" cy="78457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6000" u="sng" dirty="0" smtClean="0">
                <a:solidFill>
                  <a:srgbClr val="000000"/>
                </a:solidFill>
              </a:rPr>
              <a:t>10</a:t>
            </a:r>
            <a:r>
              <a:rPr lang="en-US" sz="6000" b="1" u="sng" dirty="0" smtClean="0">
                <a:solidFill>
                  <a:srgbClr val="000000"/>
                </a:solidFill>
              </a:rPr>
              <a:t>.</a:t>
            </a:r>
            <a:r>
              <a:rPr lang="en-US" sz="6000" b="1" dirty="0" smtClean="0">
                <a:solidFill>
                  <a:srgbClr val="000000"/>
                </a:solidFill>
              </a:rPr>
              <a:t> </a:t>
            </a:r>
            <a:r>
              <a:rPr lang="en-US" sz="6000" b="1" u="sng" dirty="0">
                <a:solidFill>
                  <a:srgbClr val="000000"/>
                </a:solidFill>
              </a:rPr>
              <a:t>WORK: is done when an object is caused to move a certain distance. </a:t>
            </a:r>
          </a:p>
          <a:p>
            <a:pPr marL="0" indent="0">
              <a:buNone/>
              <a:defRPr/>
            </a:pPr>
            <a:r>
              <a:rPr lang="en-US" sz="6000" b="1" u="sng" dirty="0" smtClean="0">
                <a:solidFill>
                  <a:srgbClr val="000000"/>
                </a:solidFill>
              </a:rPr>
              <a:t>11.</a:t>
            </a:r>
            <a:r>
              <a:rPr lang="en-US" sz="6000" b="1" dirty="0" smtClean="0">
                <a:solidFill>
                  <a:srgbClr val="000000"/>
                </a:solidFill>
              </a:rPr>
              <a:t> </a:t>
            </a:r>
            <a:r>
              <a:rPr lang="en-US" sz="6000" b="1" u="sng" dirty="0">
                <a:solidFill>
                  <a:srgbClr val="000000"/>
                </a:solidFill>
              </a:rPr>
              <a:t>ENERGY: the ability to do work or cause change. </a:t>
            </a:r>
          </a:p>
        </p:txBody>
      </p:sp>
      <p:pic>
        <p:nvPicPr>
          <p:cNvPr id="2" name="Picture 1" descr="Screen Shot 2017-11-13 at 9.07.5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78" y="5213269"/>
            <a:ext cx="7661201" cy="45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2354560" cy="1232064"/>
          </a:xfrm>
        </p:spPr>
        <p:txBody>
          <a:bodyPr/>
          <a:lstStyle/>
          <a:p>
            <a:pPr algn="l" eaLnBrk="1" hangingPunct="1"/>
            <a:r>
              <a:rPr lang="en-US" sz="6000" u="sng" dirty="0" smtClean="0">
                <a:solidFill>
                  <a:srgbClr val="000000"/>
                </a:solidFill>
                <a:latin typeface="Calibri" charset="0"/>
              </a:rPr>
              <a:t>12.</a:t>
            </a:r>
            <a:r>
              <a:rPr lang="en-US" sz="6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6000" u="sng" dirty="0">
                <a:solidFill>
                  <a:srgbClr val="000000"/>
                </a:solidFill>
                <a:latin typeface="Calibri" charset="0"/>
              </a:rPr>
              <a:t>Kinetic Energy (KE)</a:t>
            </a:r>
            <a:endParaRPr lang="en-US" sz="6000" b="1" u="sng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300480" y="2275841"/>
            <a:ext cx="11704320" cy="6436925"/>
          </a:xfrm>
        </p:spPr>
        <p:txBody>
          <a:bodyPr/>
          <a:lstStyle/>
          <a:p>
            <a:pPr eaLnBrk="1" hangingPunct="1"/>
            <a:r>
              <a:rPr lang="en-US" sz="5700" b="1" u="sng" dirty="0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en-US" sz="5700" u="sng" dirty="0">
                <a:solidFill>
                  <a:srgbClr val="000000"/>
                </a:solidFill>
                <a:latin typeface="Calibri" charset="0"/>
              </a:rPr>
              <a:t> that is in </a:t>
            </a:r>
            <a:r>
              <a:rPr lang="en-US" sz="5700" b="1" u="sng" dirty="0">
                <a:solidFill>
                  <a:srgbClr val="000000"/>
                </a:solidFill>
                <a:latin typeface="Calibri" charset="0"/>
              </a:rPr>
              <a:t>motion</a:t>
            </a:r>
            <a:endParaRPr lang="en-US" sz="57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5700" b="1" u="sng" dirty="0">
                <a:solidFill>
                  <a:srgbClr val="000000"/>
                </a:solidFill>
                <a:latin typeface="Calibri" charset="0"/>
              </a:rPr>
              <a:t>depends on </a:t>
            </a:r>
            <a:r>
              <a:rPr lang="en-US" sz="5700" b="1" u="sng" dirty="0" smtClean="0">
                <a:solidFill>
                  <a:srgbClr val="000000"/>
                </a:solidFill>
                <a:latin typeface="Calibri" charset="0"/>
              </a:rPr>
              <a:t>two factors:</a:t>
            </a:r>
          </a:p>
          <a:p>
            <a:pPr lvl="1"/>
            <a:r>
              <a:rPr lang="en-US" sz="5500" b="1" u="sng" dirty="0" smtClean="0">
                <a:solidFill>
                  <a:srgbClr val="000000"/>
                </a:solidFill>
                <a:latin typeface="Calibri" charset="0"/>
              </a:rPr>
              <a:t>mass and </a:t>
            </a:r>
            <a:r>
              <a:rPr lang="en-US" sz="5500" b="1" u="sng" dirty="0">
                <a:solidFill>
                  <a:srgbClr val="000000"/>
                </a:solidFill>
                <a:latin typeface="Calibri" charset="0"/>
              </a:rPr>
              <a:t>speed</a:t>
            </a:r>
            <a:r>
              <a:rPr lang="en-US" sz="4400" dirty="0">
                <a:solidFill>
                  <a:srgbClr val="000000"/>
                </a:solidFill>
                <a:latin typeface="Calibri" charset="0"/>
              </a:rPr>
              <a:t>. </a:t>
            </a:r>
            <a:endParaRPr lang="en-US" sz="4400" dirty="0" smtClean="0">
              <a:solidFill>
                <a:srgbClr val="000000"/>
              </a:solidFill>
              <a:latin typeface="Calibri" charset="0"/>
            </a:endParaRPr>
          </a:p>
          <a:p>
            <a:pPr lvl="1"/>
            <a:r>
              <a:rPr lang="en-US" sz="4400" dirty="0" smtClean="0">
                <a:latin typeface="Calibri" charset="0"/>
              </a:rPr>
              <a:t>Kinetic </a:t>
            </a:r>
            <a:r>
              <a:rPr lang="en-US" sz="4400" dirty="0">
                <a:latin typeface="Calibri" charset="0"/>
              </a:rPr>
              <a:t>energy increases as mass increases, and also when speed increases. </a:t>
            </a:r>
          </a:p>
          <a:p>
            <a:pPr eaLnBrk="1" hangingPunct="1"/>
            <a:r>
              <a:rPr lang="en-US" sz="5700" b="1" u="sng" dirty="0">
                <a:solidFill>
                  <a:srgbClr val="000000"/>
                </a:solidFill>
                <a:latin typeface="Calibri" charset="0"/>
              </a:rPr>
              <a:t>KE = ½ X mass X speed²</a:t>
            </a:r>
          </a:p>
        </p:txBody>
      </p:sp>
    </p:spTree>
    <p:extLst>
      <p:ext uri="{BB962C8B-B14F-4D97-AF65-F5344CB8AC3E}">
        <p14:creationId xmlns:p14="http://schemas.microsoft.com/office/powerpoint/2010/main" val="138237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104900" y="208547"/>
            <a:ext cx="6467972" cy="2362200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00"/>
                </a:solidFill>
              </a:defRPr>
            </a:lvl1pPr>
          </a:lstStyle>
          <a:p>
            <a:r>
              <a:rPr lang="en-US" sz="6000" b="1" u="none" dirty="0" smtClean="0"/>
              <a:t>1)</a:t>
            </a:r>
            <a:r>
              <a:rPr sz="6000" b="1" u="none" dirty="0" smtClean="0"/>
              <a:t>Motion:</a:t>
            </a:r>
            <a:r>
              <a:rPr lang="en-US" sz="6000" b="1" dirty="0"/>
              <a:t/>
            </a:r>
            <a:br>
              <a:rPr lang="en-US" sz="6000" b="1" dirty="0"/>
            </a:br>
            <a:endParaRPr sz="6000" b="1" u="none" dirty="0"/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1104899" y="1524001"/>
            <a:ext cx="757388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369" indent="-293369" defTabSz="449833">
              <a:spcBef>
                <a:spcPts val="2100"/>
              </a:spcBef>
              <a:defRPr sz="3696">
                <a:solidFill>
                  <a:srgbClr val="000000"/>
                </a:solidFill>
              </a:defRPr>
            </a:pPr>
            <a:r>
              <a:rPr lang="en-US" sz="5400" b="1" u="sng" dirty="0"/>
              <a:t>an objects change in distance from another point</a:t>
            </a:r>
            <a:endParaRPr lang="en-US" sz="5400" b="1" u="sng" dirty="0" smtClean="0"/>
          </a:p>
          <a:p>
            <a:pPr marL="293369" indent="-293369" defTabSz="449833">
              <a:spcBef>
                <a:spcPts val="2100"/>
              </a:spcBef>
              <a:buBlip>
                <a:blip r:embed="rId2"/>
              </a:buBlip>
              <a:defRPr sz="3696">
                <a:solidFill>
                  <a:srgbClr val="000000"/>
                </a:solidFill>
              </a:defRPr>
            </a:pPr>
            <a:r>
              <a:rPr sz="4400" dirty="0" smtClean="0"/>
              <a:t>3 </a:t>
            </a:r>
            <a:r>
              <a:rPr sz="4400" dirty="0"/>
              <a:t>types of Motion</a:t>
            </a:r>
            <a:r>
              <a:rPr sz="4400" dirty="0" smtClean="0"/>
              <a:t>:</a:t>
            </a:r>
            <a:r>
              <a:rPr lang="en-US" sz="4400" dirty="0" smtClean="0"/>
              <a:t> </a:t>
            </a:r>
            <a:r>
              <a:rPr lang="en-US" sz="2400" dirty="0" smtClean="0"/>
              <a:t>put a star next to these numbers on your vocab sheet </a:t>
            </a:r>
            <a:endParaRPr sz="4400" dirty="0"/>
          </a:p>
          <a:p>
            <a:pPr marL="880109" lvl="2" indent="-293369" defTabSz="449833">
              <a:spcBef>
                <a:spcPts val="2100"/>
              </a:spcBef>
              <a:buBlip>
                <a:blip r:embed="rId2"/>
              </a:buBlip>
              <a:defRPr sz="3696">
                <a:solidFill>
                  <a:srgbClr val="000000"/>
                </a:solidFill>
              </a:defRPr>
            </a:pPr>
            <a:r>
              <a:rPr lang="en-US" sz="4400" dirty="0" smtClean="0"/>
              <a:t>S</a:t>
            </a:r>
            <a:r>
              <a:rPr sz="4400" dirty="0" smtClean="0"/>
              <a:t>peed</a:t>
            </a:r>
            <a:r>
              <a:rPr lang="en-US" sz="4400" dirty="0" smtClean="0"/>
              <a:t> (#3)*</a:t>
            </a:r>
            <a:endParaRPr sz="4400" dirty="0"/>
          </a:p>
          <a:p>
            <a:pPr marL="880109" lvl="2" indent="-293369" defTabSz="449833">
              <a:spcBef>
                <a:spcPts val="2100"/>
              </a:spcBef>
              <a:buBlip>
                <a:blip r:embed="rId2"/>
              </a:buBlip>
              <a:defRPr sz="3696">
                <a:solidFill>
                  <a:srgbClr val="000000"/>
                </a:solidFill>
              </a:defRPr>
            </a:pPr>
            <a:r>
              <a:rPr lang="en-US" sz="4400" dirty="0" smtClean="0"/>
              <a:t>V</a:t>
            </a:r>
            <a:r>
              <a:rPr sz="4400" dirty="0" smtClean="0"/>
              <a:t>elocity</a:t>
            </a:r>
            <a:r>
              <a:rPr lang="en-US" sz="4400" dirty="0" smtClean="0"/>
              <a:t> (#6)*</a:t>
            </a:r>
            <a:endParaRPr sz="4400" dirty="0"/>
          </a:p>
          <a:p>
            <a:pPr marL="880109" lvl="2" indent="-293369" defTabSz="449833">
              <a:spcBef>
                <a:spcPts val="2100"/>
              </a:spcBef>
              <a:buBlip>
                <a:blip r:embed="rId2"/>
              </a:buBlip>
              <a:defRPr sz="3696">
                <a:solidFill>
                  <a:srgbClr val="000000"/>
                </a:solidFill>
              </a:defRPr>
            </a:pPr>
            <a:r>
              <a:rPr lang="en-US" sz="4400" dirty="0" smtClean="0"/>
              <a:t>A</a:t>
            </a:r>
            <a:r>
              <a:rPr sz="4400" dirty="0" smtClean="0"/>
              <a:t>cceleration</a:t>
            </a:r>
            <a:r>
              <a:rPr lang="en-US" sz="4400" dirty="0" smtClean="0"/>
              <a:t> (#7)*</a:t>
            </a:r>
            <a:endParaRPr sz="4400" dirty="0"/>
          </a:p>
        </p:txBody>
      </p:sp>
      <p:pic>
        <p:nvPicPr>
          <p:cNvPr id="137" name="Picture 136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38789" y="5675189"/>
            <a:ext cx="5397501" cy="3173125"/>
          </a:xfrm>
          <a:prstGeom prst="rect">
            <a:avLst/>
          </a:prstGeom>
        </p:spPr>
      </p:pic>
      <p:pic>
        <p:nvPicPr>
          <p:cNvPr id="138" name="Picture 137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253383" y="862030"/>
            <a:ext cx="4219822" cy="41944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2" animBg="1" advAuto="0"/>
      <p:bldP spid="137" grpId="4" animBg="1" advAuto="0"/>
      <p:bldP spid="138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03190" y="825451"/>
            <a:ext cx="11817209" cy="2655037"/>
          </a:xfrm>
        </p:spPr>
        <p:txBody>
          <a:bodyPr/>
          <a:lstStyle/>
          <a:p>
            <a:pPr eaLnBrk="1" hangingPunct="1"/>
            <a:r>
              <a:rPr lang="en-US" sz="7200" u="sng" dirty="0" smtClean="0">
                <a:solidFill>
                  <a:srgbClr val="000000"/>
                </a:solidFill>
                <a:latin typeface="Calibri" charset="0"/>
              </a:rPr>
              <a:t>12) ADD TO KE #12 example:     </a:t>
            </a:r>
            <a:br>
              <a:rPr lang="en-US" sz="7200" u="sng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7200" dirty="0" smtClean="0">
                <a:solidFill>
                  <a:srgbClr val="000000"/>
                </a:solidFill>
                <a:latin typeface="Calibri" charset="0"/>
              </a:rPr>
              <a:t>                          </a:t>
            </a:r>
            <a:r>
              <a:rPr lang="en-US" sz="7200" u="sng" dirty="0" smtClean="0">
                <a:solidFill>
                  <a:srgbClr val="000000"/>
                </a:solidFill>
                <a:latin typeface="Calibri" charset="0"/>
              </a:rPr>
              <a:t>Unit</a:t>
            </a:r>
            <a:r>
              <a:rPr lang="en-US" sz="7200" u="sng" dirty="0">
                <a:solidFill>
                  <a:srgbClr val="000000"/>
                </a:solidFill>
                <a:latin typeface="Calibri" charset="0"/>
              </a:rPr>
              <a:t>= Joule (J)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5700" dirty="0">
                <a:latin typeface="Calibri" charset="0"/>
              </a:rPr>
              <a:t>Kinetic energy is measured in JOULES. </a:t>
            </a:r>
          </a:p>
          <a:p>
            <a:pPr eaLnBrk="1" hangingPunct="1"/>
            <a:r>
              <a:rPr lang="en-US" sz="5700" dirty="0">
                <a:latin typeface="Calibri" charset="0"/>
              </a:rPr>
              <a:t>1 joule = 1 kg X (m</a:t>
            </a:r>
            <a:r>
              <a:rPr lang="en-US" sz="5700" b="1" dirty="0">
                <a:latin typeface="Calibri" charset="0"/>
              </a:rPr>
              <a:t>/</a:t>
            </a:r>
            <a:r>
              <a:rPr lang="en-US" sz="5700" dirty="0">
                <a:latin typeface="Calibri" charset="0"/>
              </a:rPr>
              <a:t>s)</a:t>
            </a:r>
            <a:r>
              <a:rPr lang="en-US" sz="5700" b="1" dirty="0">
                <a:latin typeface="Calibri" charset="0"/>
              </a:rPr>
              <a:t>²</a:t>
            </a:r>
          </a:p>
          <a:p>
            <a:pPr eaLnBrk="1" hangingPunct="1"/>
            <a:endParaRPr lang="en-US" b="1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20484" name="Picture 4" descr="C:\Users\itoal.KJHS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13" y="5635414"/>
            <a:ext cx="4443307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itoal.KJHS\Desktop\670px-Derive-Kinetic-Energy-Formula-Step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53" y="5418667"/>
            <a:ext cx="4858738" cy="36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50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3619218"/>
          </a:xfrm>
        </p:spPr>
        <p:txBody>
          <a:bodyPr/>
          <a:lstStyle/>
          <a:p>
            <a:r>
              <a:rPr lang="en-US" sz="5400" dirty="0">
                <a:solidFill>
                  <a:srgbClr val="000000"/>
                </a:solidFill>
                <a:latin typeface="Calibri" charset="0"/>
              </a:rPr>
              <a:t>A water bottle is knocked off a desk.</a:t>
            </a:r>
            <a:br>
              <a:rPr lang="en-US" sz="5400" dirty="0">
                <a:solidFill>
                  <a:srgbClr val="000000"/>
                </a:solidFill>
                <a:latin typeface="Calibri" charset="0"/>
              </a:rPr>
            </a:br>
            <a:r>
              <a:rPr lang="en-US" sz="5400" dirty="0">
                <a:solidFill>
                  <a:srgbClr val="000000"/>
                </a:solidFill>
                <a:latin typeface="Calibri" charset="0"/>
              </a:rPr>
              <a:t>When does the bottle have the MOST kinetic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4009814"/>
            <a:ext cx="11704320" cy="470295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A. At the top of the fall.</a:t>
            </a:r>
          </a:p>
          <a:p>
            <a:pPr>
              <a:buFont typeface="Arial" charset="0"/>
              <a:buNone/>
            </a:pP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B. In the middle of the fall. </a:t>
            </a:r>
          </a:p>
          <a:p>
            <a:pPr>
              <a:buFont typeface="Arial" charset="0"/>
              <a:buNone/>
            </a:pP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C. At the bottom of the fall.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7653" y="4179147"/>
            <a:ext cx="3630507" cy="453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16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650240" y="325121"/>
            <a:ext cx="11704320" cy="6436925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C. At the bottom of the fall.</a:t>
            </a:r>
          </a:p>
          <a:p>
            <a:pPr algn="ctr"/>
            <a:endParaRPr lang="en-US" sz="4800" dirty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It has the most kinetic energy when its </a:t>
            </a:r>
            <a:r>
              <a:rPr lang="en-US" sz="4800" i="1" dirty="0">
                <a:solidFill>
                  <a:srgbClr val="000000"/>
                </a:solidFill>
                <a:latin typeface="Calibri" charset="0"/>
              </a:rPr>
              <a:t>movement and speed are greatest</a:t>
            </a: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, which is at the bottom of the fall </a:t>
            </a:r>
            <a:r>
              <a:rPr lang="en-US" sz="4800" i="1" dirty="0">
                <a:solidFill>
                  <a:srgbClr val="000000"/>
                </a:solidFill>
                <a:latin typeface="Calibri" charset="0"/>
              </a:rPr>
              <a:t>right before it hits the ground</a:t>
            </a: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algn="ctr"/>
            <a:endParaRPr lang="en-US" sz="4800" dirty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When an object has the </a:t>
            </a:r>
            <a:r>
              <a:rPr lang="en-US" sz="4800" b="1" dirty="0">
                <a:solidFill>
                  <a:srgbClr val="000000"/>
                </a:solidFill>
                <a:latin typeface="Calibri" charset="0"/>
              </a:rPr>
              <a:t>LEAST</a:t>
            </a: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Calibri" charset="0"/>
              </a:rPr>
              <a:t>potential energy </a:t>
            </a: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is when it has the </a:t>
            </a:r>
            <a:r>
              <a:rPr lang="en-US" sz="4800" b="1" dirty="0">
                <a:solidFill>
                  <a:srgbClr val="000000"/>
                </a:solidFill>
                <a:latin typeface="Calibri" charset="0"/>
              </a:rPr>
              <a:t>MOST kinetic energy.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7333" y="8340232"/>
            <a:ext cx="11704320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latin typeface="Calibri" charset="0"/>
                <a:hlinkClick r:id="rId2"/>
              </a:rPr>
              <a:t>BrainPop</a:t>
            </a:r>
            <a:endParaRPr lang="en-US" sz="4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3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650240" y="650240"/>
            <a:ext cx="5635413" cy="390144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The faster the object moves, the more kinetic energy is produced.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3554" name="Picture 2" descr="Cheeta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14" y="1300480"/>
            <a:ext cx="433493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650240" y="6502401"/>
            <a:ext cx="11487573" cy="153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en-US" sz="4600">
                <a:latin typeface="Calibri" charset="0"/>
              </a:rPr>
              <a:t> The greater the mass and speed of an object, the more kinetic energy there will be.</a:t>
            </a:r>
          </a:p>
        </p:txBody>
      </p:sp>
    </p:spTree>
    <p:extLst>
      <p:ext uri="{BB962C8B-B14F-4D97-AF65-F5344CB8AC3E}">
        <p14:creationId xmlns:p14="http://schemas.microsoft.com/office/powerpoint/2010/main" val="397647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50240" y="446244"/>
            <a:ext cx="11817209" cy="112938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Handwriting - Dakota" charset="0"/>
              </a:rPr>
              <a:t>Examples of Kinetic Energy:</a:t>
            </a:r>
          </a:p>
        </p:txBody>
      </p:sp>
      <p:pic>
        <p:nvPicPr>
          <p:cNvPr id="23555" name="Content Placeholder 3" descr="skiing_25_02_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240" y="2275840"/>
            <a:ext cx="2709333" cy="4064000"/>
          </a:xfrm>
        </p:spPr>
      </p:pic>
      <p:pic>
        <p:nvPicPr>
          <p:cNvPr id="23557" name="Picture 5" descr="runn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07" y="6339841"/>
            <a:ext cx="3508587" cy="27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6IUD00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33" y="2558704"/>
            <a:ext cx="3576320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lipping-and-falli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47" y="4411698"/>
            <a:ext cx="3095413" cy="38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1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650240" y="1083733"/>
            <a:ext cx="9955845" cy="648868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6400" b="1" u="sng" dirty="0">
                <a:latin typeface="Calibri" charset="0"/>
              </a:rPr>
              <a:t>stored energy </a:t>
            </a:r>
            <a:r>
              <a:rPr lang="en-US" sz="6400" u="sng" dirty="0">
                <a:latin typeface="Calibri" charset="0"/>
              </a:rPr>
              <a:t>that results from the </a:t>
            </a:r>
            <a:r>
              <a:rPr lang="en-US" sz="6400" b="1" u="sng" dirty="0">
                <a:latin typeface="Calibri" charset="0"/>
              </a:rPr>
              <a:t>position</a:t>
            </a:r>
            <a:r>
              <a:rPr lang="en-US" sz="6400" u="sng" dirty="0">
                <a:latin typeface="Calibri" charset="0"/>
              </a:rPr>
              <a:t> or shape of an object</a:t>
            </a:r>
          </a:p>
          <a:p>
            <a:pPr eaLnBrk="1" hangingPunct="1"/>
            <a:r>
              <a:rPr lang="en-US" sz="6400" b="1" u="sng" dirty="0">
                <a:latin typeface="Calibri" charset="0"/>
              </a:rPr>
              <a:t>GRAVITATIONIAL POTENTIAL ENERGY</a:t>
            </a:r>
            <a:r>
              <a:rPr lang="en-US" sz="6400" u="sng" dirty="0">
                <a:latin typeface="Calibri" charset="0"/>
              </a:rPr>
              <a:t>: depends on </a:t>
            </a:r>
            <a:r>
              <a:rPr lang="en-US" sz="6400" u="sng" dirty="0" smtClean="0">
                <a:latin typeface="Calibri" charset="0"/>
              </a:rPr>
              <a:t>2 factors of an object:</a:t>
            </a:r>
          </a:p>
          <a:p>
            <a:pPr eaLnBrk="1" hangingPunct="1"/>
            <a:r>
              <a:rPr lang="en-US" sz="6400" dirty="0" smtClean="0">
                <a:latin typeface="Calibri" charset="0"/>
              </a:rPr>
              <a:t> </a:t>
            </a:r>
            <a:r>
              <a:rPr lang="en-US" sz="6400" dirty="0">
                <a:latin typeface="Calibri" charset="0"/>
              </a:rPr>
              <a:t>objects </a:t>
            </a:r>
            <a:r>
              <a:rPr lang="en-US" sz="6400" b="1" u="sng" dirty="0">
                <a:latin typeface="Calibri" charset="0"/>
              </a:rPr>
              <a:t>weight and its height. </a:t>
            </a:r>
          </a:p>
          <a:p>
            <a:pPr eaLnBrk="1" hangingPunct="1"/>
            <a:r>
              <a:rPr lang="en-US" sz="6400" b="1" u="sng" dirty="0">
                <a:latin typeface="Calibri" charset="0"/>
              </a:rPr>
              <a:t>PE= Weight  X Height </a:t>
            </a:r>
          </a:p>
          <a:p>
            <a:pPr eaLnBrk="1" hangingPunct="1"/>
            <a:endParaRPr lang="en-US" b="1" u="sng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b="1" u="sng" dirty="0">
              <a:latin typeface="Calibri" charset="0"/>
              <a:hlinkClick r:id="" action="ppaction://hlinkfile"/>
            </a:endParaRPr>
          </a:p>
          <a:p>
            <a:pPr eaLnBrk="1" hangingPunct="1"/>
            <a:endParaRPr lang="en-US" b="1" u="sng" dirty="0">
              <a:latin typeface="Calibri" charset="0"/>
              <a:hlinkClick r:id="" action="ppaction://hlinkfile"/>
            </a:endParaRPr>
          </a:p>
        </p:txBody>
      </p:sp>
      <p:pic>
        <p:nvPicPr>
          <p:cNvPr id="26627" name="Picture 1" descr="PeKErolcoa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18" y="6537675"/>
            <a:ext cx="4553173" cy="262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837" y="8236373"/>
            <a:ext cx="5068710" cy="1517227"/>
          </a:xfrm>
          <a:prstGeom prst="rect">
            <a:avLst/>
          </a:prstGeom>
        </p:spPr>
        <p:txBody>
          <a:bodyPr lIns="130046" tIns="65023" rIns="130046" bIns="65023"/>
          <a:lstStyle/>
          <a:p>
            <a:pPr algn="ctr"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/>
            </a:r>
            <a:br>
              <a:rPr lang="en-US" dirty="0">
                <a:latin typeface="+mj-lt"/>
                <a:ea typeface="ＭＳ Ｐゴシック" pitchFamily="34" charset="-128"/>
              </a:rPr>
            </a:br>
            <a:r>
              <a:rPr lang="en-US" dirty="0">
                <a:latin typeface="+mj-lt"/>
                <a:ea typeface="ＭＳ Ｐゴシック" pitchFamily="34" charset="-128"/>
                <a:hlinkClick r:id="rId3"/>
              </a:rPr>
              <a:t>Energy and a roller coaster</a:t>
            </a:r>
            <a:endParaRPr lang="en-US" sz="63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41867" y="216747"/>
            <a:ext cx="11812693" cy="83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600" b="1" u="sng" dirty="0" smtClean="0"/>
              <a:t>13.</a:t>
            </a:r>
            <a:r>
              <a:rPr lang="en-US" sz="4600" b="1" dirty="0" smtClean="0"/>
              <a:t> </a:t>
            </a:r>
            <a:r>
              <a:rPr lang="en-US" sz="4600" b="1" u="sng" dirty="0"/>
              <a:t>Potential Energy (PE)</a:t>
            </a:r>
            <a:endParaRPr lang="en-US" sz="4600" u="sng" dirty="0"/>
          </a:p>
        </p:txBody>
      </p:sp>
    </p:spTree>
    <p:extLst>
      <p:ext uri="{BB962C8B-B14F-4D97-AF65-F5344CB8AC3E}">
        <p14:creationId xmlns:p14="http://schemas.microsoft.com/office/powerpoint/2010/main" val="183484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-108373" y="2275841"/>
            <a:ext cx="13113173" cy="64369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5700" b="1" u="sng" dirty="0"/>
              <a:t>PE= (mass) X ( gravitational pull) X (height)</a:t>
            </a:r>
          </a:p>
          <a:p>
            <a:pPr>
              <a:defRPr/>
            </a:pPr>
            <a:r>
              <a:rPr lang="en-US" sz="5700" b="1" u="sng" dirty="0"/>
              <a:t>The higher an object, the more PE (potential energy)</a:t>
            </a:r>
            <a:r>
              <a:rPr lang="en-US" sz="5700" u="sng" dirty="0"/>
              <a:t>.</a:t>
            </a:r>
            <a:endParaRPr lang="en-US" sz="5700" dirty="0"/>
          </a:p>
          <a:p>
            <a:pPr>
              <a:defRPr/>
            </a:pPr>
            <a:r>
              <a:rPr lang="en-US" sz="5700" b="1" u="sng" dirty="0"/>
              <a:t>The more mass an object has, the more PE it has.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41867" y="0"/>
            <a:ext cx="10837333" cy="15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600" dirty="0"/>
              <a:t>PE = (This information goes with #14)  </a:t>
            </a:r>
          </a:p>
          <a:p>
            <a:pPr eaLnBrk="1" hangingPunct="1"/>
            <a:r>
              <a:rPr lang="en-US" sz="4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9318" y="717424"/>
            <a:ext cx="6762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5400" b="1" u="sng" dirty="0" smtClean="0">
                <a:latin typeface="Calibri" charset="0"/>
              </a:rPr>
              <a:t>PE= Weight  X Height </a:t>
            </a:r>
            <a:endParaRPr lang="en-US" sz="5400" b="1" u="sng" dirty="0">
              <a:latin typeface="Calibri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3589739" y="619493"/>
            <a:ext cx="545626" cy="2524819"/>
          </a:xfrm>
          <a:prstGeom prst="leftBrace">
            <a:avLst>
              <a:gd name="adj1" fmla="val 8333"/>
              <a:gd name="adj2" fmla="val 5075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5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>
                <a:latin typeface="Calibri" charset="0"/>
              </a:rPr>
              <a:t>Changing an objects</a:t>
            </a:r>
            <a:r>
              <a:rPr lang="ja-JP" altLang="en-US" sz="4600">
                <a:latin typeface="Calibri" charset="0"/>
              </a:rPr>
              <a:t>’</a:t>
            </a:r>
            <a:r>
              <a:rPr lang="en-US" altLang="ja-JP" sz="4600">
                <a:latin typeface="Calibri" charset="0"/>
              </a:rPr>
              <a:t> height can change its </a:t>
            </a:r>
            <a:br>
              <a:rPr lang="en-US" altLang="ja-JP" sz="4600">
                <a:latin typeface="Calibri" charset="0"/>
              </a:rPr>
            </a:br>
            <a:r>
              <a:rPr lang="en-US" altLang="ja-JP" sz="4600">
                <a:latin typeface="Calibri" charset="0"/>
              </a:rPr>
              <a:t>potential energy.</a:t>
            </a:r>
            <a:endParaRPr lang="en-US" sz="4600">
              <a:latin typeface="Calibri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50240" y="323966"/>
            <a:ext cx="12029440" cy="1993618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If I want to drop an apple from the top of one of these three things, where will be the most potential energy? </a:t>
            </a:r>
          </a:p>
        </p:txBody>
      </p:sp>
      <p:pic>
        <p:nvPicPr>
          <p:cNvPr id="27651" name="Picture 3" descr="BD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1" y="4269458"/>
            <a:ext cx="2948658" cy="44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975360" y="4269459"/>
            <a:ext cx="541867" cy="69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b="1">
                <a:solidFill>
                  <a:srgbClr val="000000"/>
                </a:solidFill>
                <a:latin typeface="Calibri" charset="0"/>
              </a:rPr>
              <a:t>A</a:t>
            </a:r>
          </a:p>
        </p:txBody>
      </p:sp>
      <p:pic>
        <p:nvPicPr>
          <p:cNvPr id="27653" name="Picture 5" descr="chair.jpg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27" y="4876801"/>
            <a:ext cx="3269262" cy="42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7152640" y="4876801"/>
            <a:ext cx="650240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  <a:latin typeface="Calibri" charset="0"/>
              </a:rPr>
              <a:t>B</a:t>
            </a:r>
          </a:p>
        </p:txBody>
      </p:sp>
      <p:pic>
        <p:nvPicPr>
          <p:cNvPr id="27655" name="Picture 7" descr="cran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87" y="4269458"/>
            <a:ext cx="3136054" cy="44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11480801" y="4504268"/>
            <a:ext cx="650240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  <a:latin typeface="Calibri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8828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91538" y="1259044"/>
            <a:ext cx="11817209" cy="16256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ANSWER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68907" y="3447627"/>
            <a:ext cx="5635413" cy="6394027"/>
          </a:xfrm>
        </p:spPr>
        <p:txBody>
          <a:bodyPr/>
          <a:lstStyle/>
          <a:p>
            <a:pPr eaLnBrk="1" hangingPunct="1"/>
            <a:r>
              <a:rPr lang="en-US" sz="4800">
                <a:latin typeface="Calibri" charset="0"/>
              </a:rPr>
              <a:t>The higher the object, the more potential energy!</a:t>
            </a:r>
          </a:p>
        </p:txBody>
      </p:sp>
      <p:pic>
        <p:nvPicPr>
          <p:cNvPr id="28675" name="Picture 3" descr="BD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94" y="3125944"/>
            <a:ext cx="2948658" cy="44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517227" y="2747717"/>
            <a:ext cx="541867" cy="69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b="1">
                <a:solidFill>
                  <a:srgbClr val="000000"/>
                </a:solidFill>
                <a:latin typeface="Calibri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356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Handwriting - Dakota" charset="0"/>
              </a:rPr>
              <a:t>Examples of Potential Energy</a:t>
            </a:r>
            <a:r>
              <a:rPr lang="en-US" dirty="0">
                <a:latin typeface="Handwriting - Dakota" charset="0"/>
              </a:rPr>
              <a:t>: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401263" y="6606050"/>
            <a:ext cx="8669867" cy="1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r>
              <a:rPr lang="en-US" sz="3100" b="1" dirty="0">
                <a:solidFill>
                  <a:srgbClr val="000000"/>
                </a:solidFill>
                <a:latin typeface="Comic Sans MS" charset="0"/>
              </a:rPr>
              <a:t>A stretched rubber band..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660053" y="4416214"/>
            <a:ext cx="6502400" cy="160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Comic Sans MS" charset="0"/>
              </a:rPr>
              <a:t>Water at the top of a waterfall..</a:t>
            </a:r>
          </a:p>
          <a:p>
            <a:r>
              <a:rPr lang="en-US" sz="2800" b="1">
                <a:solidFill>
                  <a:srgbClr val="FFFFFF"/>
                </a:solidFill>
                <a:latin typeface="Comic Sans MS" charset="0"/>
              </a:rPr>
              <a:t>  </a:t>
            </a:r>
          </a:p>
          <a:p>
            <a:endParaRPr lang="en-US" b="1">
              <a:solidFill>
                <a:srgbClr val="990099"/>
              </a:solidFill>
              <a:latin typeface="Comic Sans MS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408853" y="5960534"/>
            <a:ext cx="6502400" cy="174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r>
              <a:rPr lang="en-US" sz="3100" b="1">
                <a:solidFill>
                  <a:srgbClr val="FFFFFF"/>
                </a:solidFill>
                <a:latin typeface="Comic Sans MS" charset="0"/>
              </a:rPr>
              <a:t>Yo–Yo held in your hand..</a:t>
            </a:r>
          </a:p>
          <a:p>
            <a:r>
              <a:rPr lang="en-US" b="1">
                <a:solidFill>
                  <a:srgbClr val="FFFFFF"/>
                </a:solidFill>
                <a:latin typeface="Comic Sans MS" charset="0"/>
              </a:rPr>
              <a:t> </a:t>
            </a:r>
          </a:p>
          <a:p>
            <a:endParaRPr lang="en-US" sz="3400" b="1">
              <a:solidFill>
                <a:srgbClr val="993366"/>
              </a:solidFill>
              <a:latin typeface="Comic Sans MS" charset="0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118187" y="8326685"/>
            <a:ext cx="6502400" cy="113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r>
              <a:rPr lang="en-US" sz="3100" b="1">
                <a:solidFill>
                  <a:srgbClr val="FFFFFF"/>
                </a:solidFill>
                <a:latin typeface="Comic Sans MS" charset="0"/>
              </a:rPr>
              <a:t>A drawn Bow and Arrow…</a:t>
            </a:r>
          </a:p>
          <a:p>
            <a:endParaRPr lang="en-US" sz="3400" b="1">
              <a:solidFill>
                <a:srgbClr val="CC3399"/>
              </a:solidFill>
              <a:latin typeface="Comic Sans MS" charset="0"/>
            </a:endParaRPr>
          </a:p>
        </p:txBody>
      </p:sp>
      <p:pic>
        <p:nvPicPr>
          <p:cNvPr id="19463" name="Picture 8" descr="big-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93" y="4910668"/>
            <a:ext cx="2336801" cy="1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beautiful_waterfall-12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32" y="3878863"/>
            <a:ext cx="2709333" cy="180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yoyo2_800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3697444"/>
            <a:ext cx="2470009" cy="214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pre-draw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32" y="6534373"/>
            <a:ext cx="2427112" cy="24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56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104900" y="571500"/>
            <a:ext cx="5736652" cy="1855138"/>
          </a:xfrm>
          <a:prstGeom prst="rect">
            <a:avLst/>
          </a:prstGeom>
        </p:spPr>
        <p:txBody>
          <a:bodyPr/>
          <a:lstStyle>
            <a:lvl1pPr defTabSz="426466">
              <a:defRPr sz="5548" u="sng">
                <a:solidFill>
                  <a:srgbClr val="000000"/>
                </a:solidFill>
              </a:defRPr>
            </a:lvl1pPr>
          </a:lstStyle>
          <a:p>
            <a:r>
              <a:rPr lang="en-US" b="1" dirty="0"/>
              <a:t>2</a:t>
            </a:r>
            <a:r>
              <a:rPr b="1" dirty="0" smtClean="0"/>
              <a:t>)</a:t>
            </a:r>
            <a:r>
              <a:rPr b="1" dirty="0"/>
              <a:t>Reference Point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1111250" y="2563545"/>
            <a:ext cx="5397500" cy="4071248"/>
          </a:xfrm>
          <a:prstGeom prst="rect">
            <a:avLst/>
          </a:prstGeom>
        </p:spPr>
        <p:txBody>
          <a:bodyPr/>
          <a:lstStyle/>
          <a:p>
            <a:pPr marL="381000" indent="-381000">
              <a:buBlip>
                <a:blip r:embed="rId2"/>
              </a:buBlip>
              <a:defRPr sz="5000"/>
            </a:pPr>
            <a:r>
              <a:rPr b="1" u="sng" dirty="0">
                <a:solidFill>
                  <a:srgbClr val="000000"/>
                </a:solidFill>
              </a:rPr>
              <a:t>A stationary object used to compare a moving object to</a:t>
            </a:r>
            <a:r>
              <a:rPr b="1" u="sng" dirty="0"/>
              <a:t> </a:t>
            </a:r>
          </a:p>
        </p:txBody>
      </p:sp>
      <p:pic>
        <p:nvPicPr>
          <p:cNvPr id="142" name="Picture 141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1089" y="6771700"/>
            <a:ext cx="6654445" cy="2429252"/>
          </a:xfrm>
          <a:prstGeom prst="rect">
            <a:avLst/>
          </a:prstGeom>
        </p:spPr>
      </p:pic>
      <p:pic>
        <p:nvPicPr>
          <p:cNvPr id="143" name="Picture 142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068958" y="406011"/>
            <a:ext cx="5871754" cy="4366374"/>
          </a:xfrm>
          <a:prstGeom prst="rect">
            <a:avLst/>
          </a:prstGeom>
        </p:spPr>
      </p:pic>
      <p:pic>
        <p:nvPicPr>
          <p:cNvPr id="144" name="Picture 143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651105" y="4979782"/>
            <a:ext cx="4707461" cy="35025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9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141" grpId="2" animBg="1" advAuto="0"/>
      <p:bldP spid="142" grpId="5" animBg="1" advAuto="0"/>
      <p:bldP spid="143" grpId="3" animBg="1" advAuto="0"/>
      <p:bldP spid="144" grpId="4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ttery_alka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325120"/>
            <a:ext cx="3467947" cy="34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474063.1-l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75" y="1135664"/>
            <a:ext cx="4646507" cy="309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leeping-dog_wallpapers_3379_1024x76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65" y="6482081"/>
            <a:ext cx="3350542" cy="25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ood-Fact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3" y="5384801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5120" y="4226560"/>
            <a:ext cx="4118187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/>
              <a:t>Batteries store energy!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37333" y="1408853"/>
            <a:ext cx="1517227" cy="17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This car uses a lot of energy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11162454" y="5743787"/>
            <a:ext cx="1456267" cy="21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We get our energy from FOOD!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83574" y="6482081"/>
            <a:ext cx="1625600" cy="253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Even this sleeping puppy is using stored energy.</a:t>
            </a:r>
          </a:p>
        </p:txBody>
      </p:sp>
    </p:spTree>
    <p:extLst>
      <p:ext uri="{BB962C8B-B14F-4D97-AF65-F5344CB8AC3E}">
        <p14:creationId xmlns:p14="http://schemas.microsoft.com/office/powerpoint/2010/main" val="176828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7227" y="1517227"/>
            <a:ext cx="10187093" cy="1625600"/>
          </a:xfrm>
        </p:spPr>
        <p:txBody>
          <a:bodyPr>
            <a:normAutofit/>
          </a:bodyPr>
          <a:lstStyle/>
          <a:p>
            <a:pPr>
              <a:buFontTx/>
              <a:buChar char="o"/>
            </a:pPr>
            <a:r>
              <a:rPr lang="en-US" sz="4800" dirty="0">
                <a:solidFill>
                  <a:srgbClr val="000000"/>
                </a:solidFill>
                <a:latin typeface="Berlin Sans FB Demi" charset="0"/>
              </a:rPr>
              <a:t>Potential energy due compression or expansion of an elastic object.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66987" y="3251200"/>
            <a:ext cx="11812693" cy="5113867"/>
            <a:chOff x="384" y="1440"/>
            <a:chExt cx="5232" cy="2265"/>
          </a:xfrm>
        </p:grpSpPr>
        <p:pic>
          <p:nvPicPr>
            <p:cNvPr id="34822" name="Picture 7" descr="potential energy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40"/>
              <a:ext cx="2784" cy="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8" descr="Kinetic_Potential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225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39155" y="8344747"/>
            <a:ext cx="4367271" cy="86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66"/>
                </a:solidFill>
                <a:latin typeface="Berlin Sans FB Demi" charset="0"/>
              </a:rPr>
              <a:t>Notice the ball compressing</a:t>
            </a:r>
          </a:p>
          <a:p>
            <a:pPr algn="ctr" eaLnBrk="1" hangingPunct="1"/>
            <a:r>
              <a:rPr lang="en-US" b="1">
                <a:solidFill>
                  <a:srgbClr val="FFFF66"/>
                </a:solidFill>
                <a:latin typeface="Berlin Sans FB Demi" charset="0"/>
              </a:rPr>
              <a:t>and expanding</a:t>
            </a:r>
          </a:p>
        </p:txBody>
      </p:sp>
      <p:pic>
        <p:nvPicPr>
          <p:cNvPr id="20492" name="Picture 12" descr="Muscle_RubberBan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" y="2926080"/>
            <a:ext cx="1235456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3493" y="361950"/>
            <a:ext cx="11975254" cy="1390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What is potential energy?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0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wst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1013" y="1842347"/>
            <a:ext cx="5743787" cy="40098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en-US" sz="3600" dirty="0">
                <a:latin typeface="Berlin Sans FB Demi" charset="0"/>
              </a:rPr>
              <a:t>Potential energy due to an object</a:t>
            </a:r>
            <a:r>
              <a:rPr lang="ja-JP" altLang="en-US" sz="3600" dirty="0">
                <a:latin typeface="Berlin Sans FB Demi" charset="0"/>
              </a:rPr>
              <a:t>’</a:t>
            </a:r>
            <a:r>
              <a:rPr lang="en-US" altLang="ja-JP" sz="3600" dirty="0">
                <a:latin typeface="Berlin Sans FB Demi" charset="0"/>
              </a:rPr>
              <a:t>s </a:t>
            </a:r>
            <a:r>
              <a:rPr lang="en-US" altLang="ja-JP" sz="3600" dirty="0" smtClean="0">
                <a:latin typeface="Berlin Sans FB Demi" charset="0"/>
              </a:rPr>
              <a:t>position</a:t>
            </a:r>
            <a:endParaRPr lang="en-US" sz="3600" dirty="0">
              <a:latin typeface="Berlin Sans FB Demi" charset="0"/>
            </a:endParaRPr>
          </a:p>
          <a:p>
            <a:pPr>
              <a:lnSpc>
                <a:spcPct val="90000"/>
              </a:lnSpc>
              <a:buFontTx/>
              <a:buChar char="o"/>
            </a:pPr>
            <a:r>
              <a:rPr lang="en-US" sz="3600" dirty="0">
                <a:latin typeface="Berlin Sans FB Demi" charset="0"/>
              </a:rPr>
              <a:t>P.E. = mass 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latin typeface="Berlin Sans FB Demi" charset="0"/>
              </a:rPr>
              <a:t>        height x gravity</a:t>
            </a:r>
          </a:p>
        </p:txBody>
      </p:sp>
      <p:pic>
        <p:nvPicPr>
          <p:cNvPr id="19461" name="Picture 5" descr="potential energy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" y="2384213"/>
            <a:ext cx="6719147" cy="62066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big-roc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2059093"/>
            <a:ext cx="6908800" cy="680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tightro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76996"/>
            <a:ext cx="6394027" cy="381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66987" y="4009814"/>
            <a:ext cx="5224498" cy="2264552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600" b="1" dirty="0"/>
              <a:t>Don</a:t>
            </a:r>
            <a:r>
              <a:rPr lang="ja-JP" altLang="en-US" sz="4600" b="1" dirty="0"/>
              <a:t>’</a:t>
            </a:r>
            <a:r>
              <a:rPr lang="en-US" altLang="ja-JP" sz="4600" b="1" dirty="0"/>
              <a:t>t look down, Rover!</a:t>
            </a:r>
          </a:p>
          <a:p>
            <a:pPr algn="ctr" eaLnBrk="1" hangingPunct="1"/>
            <a:r>
              <a:rPr lang="en-US" sz="4600" b="1" dirty="0"/>
              <a:t>Good boy!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119884" y="9046916"/>
            <a:ext cx="262632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600"/>
          </a:p>
        </p:txBody>
      </p:sp>
      <p:sp>
        <p:nvSpPr>
          <p:cNvPr id="9" name="Rectangle 8"/>
          <p:cNvSpPr/>
          <p:nvPr/>
        </p:nvSpPr>
        <p:spPr>
          <a:xfrm>
            <a:off x="866987" y="0"/>
            <a:ext cx="11534563" cy="1842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0000"/>
                </a:solidFill>
                <a:latin typeface="Berlin Sans FB Demi" charset="0"/>
              </a:rPr>
              <a:t>What is Gravitational Potential Energy?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8145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76320" y="3142827"/>
            <a:ext cx="3034453" cy="2817707"/>
            <a:chOff x="1344" y="1440"/>
            <a:chExt cx="1344" cy="1248"/>
          </a:xfrm>
        </p:grpSpPr>
        <p:sp>
          <p:nvSpPr>
            <p:cNvPr id="36886" name="Oval 16"/>
            <p:cNvSpPr>
              <a:spLocks noChangeArrowheads="1"/>
            </p:cNvSpPr>
            <p:nvPr/>
          </p:nvSpPr>
          <p:spPr bwMode="auto">
            <a:xfrm>
              <a:off x="1344" y="1440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19"/>
            <p:cNvSpPr txBox="1">
              <a:spLocks noChangeArrowheads="1"/>
            </p:cNvSpPr>
            <p:nvPr/>
          </p:nvSpPr>
          <p:spPr bwMode="auto">
            <a:xfrm>
              <a:off x="1434" y="1728"/>
              <a:ext cx="120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600" b="1" u="sng"/>
                <a:t>Potential</a:t>
              </a:r>
            </a:p>
            <a:p>
              <a:pPr algn="ctr" eaLnBrk="1" hangingPunct="1"/>
              <a:r>
                <a:rPr lang="en-US" sz="4600" b="1" u="sng"/>
                <a:t>Energy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536854" y="3142827"/>
            <a:ext cx="3034453" cy="2817707"/>
            <a:chOff x="3696" y="1392"/>
            <a:chExt cx="1344" cy="1248"/>
          </a:xfrm>
        </p:grpSpPr>
        <p:sp>
          <p:nvSpPr>
            <p:cNvPr id="36884" name="Oval 15"/>
            <p:cNvSpPr>
              <a:spLocks noChangeArrowheads="1"/>
            </p:cNvSpPr>
            <p:nvPr/>
          </p:nvSpPr>
          <p:spPr bwMode="auto">
            <a:xfrm>
              <a:off x="3696" y="1392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Text Box 20"/>
            <p:cNvSpPr txBox="1">
              <a:spLocks noChangeArrowheads="1"/>
            </p:cNvSpPr>
            <p:nvPr/>
          </p:nvSpPr>
          <p:spPr bwMode="auto">
            <a:xfrm>
              <a:off x="3840" y="1680"/>
              <a:ext cx="100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600" b="1" u="sng"/>
                <a:t>Kinetic</a:t>
              </a:r>
            </a:p>
            <a:p>
              <a:pPr algn="ctr" eaLnBrk="1" hangingPunct="1"/>
              <a:r>
                <a:rPr lang="en-US" sz="4600" b="1" u="sng"/>
                <a:t>Energy</a:t>
              </a:r>
            </a:p>
          </p:txBody>
        </p:sp>
      </p:grp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6285653" y="1842347"/>
            <a:ext cx="3476978" cy="9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100" b="1"/>
              <a:t>All Energy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177280" y="2709333"/>
            <a:ext cx="3684693" cy="541867"/>
            <a:chOff x="2160" y="1200"/>
            <a:chExt cx="1632" cy="240"/>
          </a:xfrm>
        </p:grpSpPr>
        <p:sp>
          <p:nvSpPr>
            <p:cNvPr id="36882" name="Line 36"/>
            <p:cNvSpPr>
              <a:spLocks noChangeShapeType="1"/>
            </p:cNvSpPr>
            <p:nvPr/>
          </p:nvSpPr>
          <p:spPr bwMode="auto">
            <a:xfrm>
              <a:off x="3600" y="1248"/>
              <a:ext cx="192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37"/>
            <p:cNvSpPr>
              <a:spLocks noChangeShapeType="1"/>
            </p:cNvSpPr>
            <p:nvPr/>
          </p:nvSpPr>
          <p:spPr bwMode="auto">
            <a:xfrm flipH="1">
              <a:off x="2160" y="1200"/>
              <a:ext cx="19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25120" y="6610773"/>
            <a:ext cx="9536853" cy="2817707"/>
            <a:chOff x="192" y="2928"/>
            <a:chExt cx="4224" cy="1248"/>
          </a:xfrm>
        </p:grpSpPr>
        <p:sp>
          <p:nvSpPr>
            <p:cNvPr id="36876" name="Oval 17"/>
            <p:cNvSpPr>
              <a:spLocks noChangeArrowheads="1"/>
            </p:cNvSpPr>
            <p:nvPr/>
          </p:nvSpPr>
          <p:spPr bwMode="auto">
            <a:xfrm>
              <a:off x="19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Text Box 21"/>
            <p:cNvSpPr txBox="1">
              <a:spLocks noChangeArrowheads="1"/>
            </p:cNvSpPr>
            <p:nvPr/>
          </p:nvSpPr>
          <p:spPr bwMode="auto">
            <a:xfrm>
              <a:off x="240" y="3168"/>
              <a:ext cx="1296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u="sng"/>
                <a:t>Gravitation</a:t>
              </a:r>
            </a:p>
            <a:p>
              <a:pPr algn="ctr" eaLnBrk="1" hangingPunct="1"/>
              <a:r>
                <a:rPr lang="en-US" sz="4000" u="sng"/>
                <a:t>Potential</a:t>
              </a:r>
            </a:p>
            <a:p>
              <a:pPr algn="ctr" eaLnBrk="1" hangingPunct="1"/>
              <a:r>
                <a:rPr lang="en-US" sz="4000" u="sng"/>
                <a:t>Energy</a:t>
              </a:r>
            </a:p>
          </p:txBody>
        </p:sp>
        <p:sp>
          <p:nvSpPr>
            <p:cNvPr id="36878" name="Oval 18"/>
            <p:cNvSpPr>
              <a:spLocks noChangeArrowheads="1"/>
            </p:cNvSpPr>
            <p:nvPr/>
          </p:nvSpPr>
          <p:spPr bwMode="auto">
            <a:xfrm>
              <a:off x="163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Text Box 22"/>
            <p:cNvSpPr txBox="1">
              <a:spLocks noChangeArrowheads="1"/>
            </p:cNvSpPr>
            <p:nvPr/>
          </p:nvSpPr>
          <p:spPr bwMode="auto">
            <a:xfrm>
              <a:off x="1776" y="3120"/>
              <a:ext cx="1056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u="sng"/>
                <a:t>Elastic</a:t>
              </a:r>
            </a:p>
            <a:p>
              <a:pPr algn="ctr" eaLnBrk="1" hangingPunct="1"/>
              <a:r>
                <a:rPr lang="en-US" sz="4000" u="sng"/>
                <a:t>Potential</a:t>
              </a:r>
            </a:p>
            <a:p>
              <a:pPr algn="ctr" eaLnBrk="1" hangingPunct="1"/>
              <a:r>
                <a:rPr lang="en-US" sz="4000" u="sng"/>
                <a:t>Energy</a:t>
              </a:r>
            </a:p>
          </p:txBody>
        </p:sp>
        <p:sp>
          <p:nvSpPr>
            <p:cNvPr id="36880" name="Oval 41"/>
            <p:cNvSpPr>
              <a:spLocks noChangeArrowheads="1"/>
            </p:cNvSpPr>
            <p:nvPr/>
          </p:nvSpPr>
          <p:spPr bwMode="auto">
            <a:xfrm>
              <a:off x="307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Text Box 42"/>
            <p:cNvSpPr txBox="1">
              <a:spLocks noChangeArrowheads="1"/>
            </p:cNvSpPr>
            <p:nvPr/>
          </p:nvSpPr>
          <p:spPr bwMode="auto">
            <a:xfrm>
              <a:off x="3120" y="3168"/>
              <a:ext cx="1296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u="sng"/>
                <a:t>Chemical</a:t>
              </a:r>
            </a:p>
            <a:p>
              <a:pPr algn="ctr" eaLnBrk="1" hangingPunct="1"/>
              <a:r>
                <a:rPr lang="en-US" sz="4000" u="sng"/>
                <a:t>Potential</a:t>
              </a:r>
            </a:p>
            <a:p>
              <a:pPr algn="ctr" eaLnBrk="1" hangingPunct="1"/>
              <a:r>
                <a:rPr lang="en-US" sz="4000" u="sng"/>
                <a:t>Energy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709333" y="5310293"/>
            <a:ext cx="4768427" cy="1300480"/>
            <a:chOff x="1301" y="2352"/>
            <a:chExt cx="2001" cy="576"/>
          </a:xfrm>
        </p:grpSpPr>
        <p:sp>
          <p:nvSpPr>
            <p:cNvPr id="36873" name="Line 30"/>
            <p:cNvSpPr>
              <a:spLocks noChangeShapeType="1"/>
            </p:cNvSpPr>
            <p:nvPr/>
          </p:nvSpPr>
          <p:spPr bwMode="auto">
            <a:xfrm flipH="1">
              <a:off x="1301" y="2352"/>
              <a:ext cx="409" cy="5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34"/>
            <p:cNvSpPr>
              <a:spLocks noChangeShapeType="1"/>
            </p:cNvSpPr>
            <p:nvPr/>
          </p:nvSpPr>
          <p:spPr bwMode="auto">
            <a:xfrm>
              <a:off x="2847" y="2448"/>
              <a:ext cx="455" cy="4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43"/>
            <p:cNvSpPr>
              <a:spLocks noChangeShapeType="1"/>
            </p:cNvSpPr>
            <p:nvPr/>
          </p:nvSpPr>
          <p:spPr bwMode="auto">
            <a:xfrm>
              <a:off x="2256" y="2736"/>
              <a:ext cx="0" cy="96"/>
            </a:xfrm>
            <a:prstGeom prst="line">
              <a:avLst/>
            </a:prstGeom>
            <a:noFill/>
            <a:ln w="50800">
              <a:solidFill>
                <a:srgbClr val="FFFF99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2" name="Line 34"/>
          <p:cNvSpPr>
            <a:spLocks noChangeShapeType="1"/>
          </p:cNvSpPr>
          <p:nvPr/>
        </p:nvSpPr>
        <p:spPr bwMode="auto">
          <a:xfrm>
            <a:off x="5093547" y="5743787"/>
            <a:ext cx="0" cy="97536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71550" y="438150"/>
            <a:ext cx="10706100" cy="140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u="sng" dirty="0" smtClean="0">
                <a:solidFill>
                  <a:srgbClr val="000000"/>
                </a:solidFill>
                <a:latin typeface="Berlin Sans FB Demi" charset="0"/>
              </a:rPr>
              <a:t>14. How is all energy divided?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9459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Roller Coasters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5418667" cy="64369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>
                <a:latin typeface="Calibri" charset="0"/>
              </a:rPr>
              <a:t>When does the train on this roller coaster have the MOST potential energy?</a:t>
            </a:r>
          </a:p>
          <a:p>
            <a:pPr eaLnBrk="1" hangingPunct="1">
              <a:lnSpc>
                <a:spcPct val="80000"/>
              </a:lnSpc>
            </a:pPr>
            <a:endParaRPr lang="en-US" sz="36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>
                <a:latin typeface="Calibri" charset="0"/>
              </a:rPr>
              <a:t>AT THE VERY TOP!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4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The </a:t>
            </a:r>
            <a:r>
              <a:rPr lang="en-US">
                <a:solidFill>
                  <a:srgbClr val="CCFFCC"/>
                </a:solidFill>
                <a:latin typeface="Calibri" charset="0"/>
              </a:rPr>
              <a:t>HIGHER</a:t>
            </a:r>
            <a:r>
              <a:rPr lang="en-US">
                <a:latin typeface="Calibri" charset="0"/>
              </a:rPr>
              <a:t> the train is lifted by the motor, the </a:t>
            </a:r>
            <a:r>
              <a:rPr lang="en-US">
                <a:solidFill>
                  <a:srgbClr val="CCFFCC"/>
                </a:solidFill>
                <a:latin typeface="Calibri" charset="0"/>
              </a:rPr>
              <a:t>MORE</a:t>
            </a:r>
            <a:r>
              <a:rPr lang="en-US">
                <a:latin typeface="Calibri" charset="0"/>
              </a:rPr>
              <a:t> potential energy is produced.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At the top of the hill the train has a huge amount of potential energy, but it has very little kinetic energy.</a:t>
            </a:r>
          </a:p>
        </p:txBody>
      </p:sp>
      <p:pic>
        <p:nvPicPr>
          <p:cNvPr id="26628" name="Picture 7" descr="Top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47" y="2275841"/>
            <a:ext cx="5037103" cy="67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1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083733"/>
            <a:ext cx="11704320" cy="227584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As the train accelerates down the hill the potential energy is converted into kinetic energy. </a:t>
            </a:r>
          </a:p>
        </p:txBody>
      </p:sp>
      <p:pic>
        <p:nvPicPr>
          <p:cNvPr id="4" name="Picture 3" descr="sfog_goliath_art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8562" y="3793067"/>
            <a:ext cx="6095999" cy="487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1520" y="4226561"/>
            <a:ext cx="5527040" cy="40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4300" dirty="0"/>
              <a:t> There is very little</a:t>
            </a:r>
          </a:p>
          <a:p>
            <a:pPr eaLnBrk="1" hangingPunct="1"/>
            <a:r>
              <a:rPr lang="en-US" sz="4300" dirty="0"/>
              <a:t>potential energy at the bottom of the hill, but there is a great amount of kinetic energy.</a:t>
            </a:r>
          </a:p>
        </p:txBody>
      </p:sp>
    </p:spTree>
    <p:extLst>
      <p:ext uri="{BB962C8B-B14F-4D97-AF65-F5344CB8AC3E}">
        <p14:creationId xmlns:p14="http://schemas.microsoft.com/office/powerpoint/2010/main" val="30731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13" y="1300481"/>
            <a:ext cx="6394027" cy="741228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100" dirty="0">
                <a:solidFill>
                  <a:srgbClr val="000000"/>
                </a:solidFill>
                <a:latin typeface="Calibri" charset="0"/>
              </a:rPr>
              <a:t>When does the train on this roller coaster have the MOST kinetic energy?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400" dirty="0">
                <a:solidFill>
                  <a:srgbClr val="000000"/>
                </a:solidFill>
                <a:latin typeface="Calibri" charset="0"/>
              </a:rPr>
              <a:t>(When is it moving the fastest?)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400" dirty="0">
                <a:solidFill>
                  <a:srgbClr val="000000"/>
                </a:solidFill>
                <a:latin typeface="Calibri" charset="0"/>
              </a:rPr>
              <a:t>(When does it have the LEAST potential energy???)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4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>
                <a:solidFill>
                  <a:srgbClr val="000000"/>
                </a:solidFill>
                <a:latin typeface="Calibri" charset="0"/>
              </a:rPr>
              <a:t>At the bottom of the tallest hill!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  <p:pic>
        <p:nvPicPr>
          <p:cNvPr id="27651" name="Picture 3" descr="roller_coa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1950721"/>
            <a:ext cx="4226560" cy="63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2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38" y="446244"/>
            <a:ext cx="11817209" cy="1294000"/>
          </a:xfrm>
        </p:spPr>
        <p:txBody>
          <a:bodyPr/>
          <a:lstStyle/>
          <a:p>
            <a:r>
              <a:rPr lang="en-US" sz="5400" dirty="0" smtClean="0">
                <a:solidFill>
                  <a:srgbClr val="000000"/>
                </a:solidFill>
              </a:rPr>
              <a:t>15) Balloon Car Forces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06" y="1740244"/>
            <a:ext cx="11817209" cy="5597003"/>
          </a:xfrm>
        </p:spPr>
        <p:txBody>
          <a:bodyPr>
            <a:noAutofit/>
          </a:bodyPr>
          <a:lstStyle/>
          <a:p>
            <a:r>
              <a:rPr lang="en-US" sz="6000" b="1" u="sng" dirty="0" smtClean="0">
                <a:solidFill>
                  <a:srgbClr val="000000"/>
                </a:solidFill>
              </a:rPr>
              <a:t>Air Resistance: The fluid friction experienced by objects falling through the air.</a:t>
            </a:r>
          </a:p>
          <a:p>
            <a:r>
              <a:rPr lang="en-US" sz="6000" b="1" u="sng" dirty="0" smtClean="0">
                <a:solidFill>
                  <a:srgbClr val="000000"/>
                </a:solidFill>
              </a:rPr>
              <a:t>Drag: similar to air resistance </a:t>
            </a:r>
            <a:r>
              <a:rPr lang="mr-IN" sz="6000" b="1" u="sng" dirty="0" smtClean="0">
                <a:solidFill>
                  <a:srgbClr val="000000"/>
                </a:solidFill>
              </a:rPr>
              <a:t>–</a:t>
            </a:r>
            <a:r>
              <a:rPr lang="en-US" sz="6000" b="1" u="sng" dirty="0" smtClean="0">
                <a:solidFill>
                  <a:srgbClr val="000000"/>
                </a:solidFill>
              </a:rPr>
              <a:t> a force that is in the opposite direction of relative motion</a:t>
            </a:r>
          </a:p>
        </p:txBody>
      </p:sp>
    </p:spTree>
    <p:extLst>
      <p:ext uri="{BB962C8B-B14F-4D97-AF65-F5344CB8AC3E}">
        <p14:creationId xmlns:p14="http://schemas.microsoft.com/office/powerpoint/2010/main" val="333992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38" y="1639564"/>
            <a:ext cx="11817209" cy="7247050"/>
          </a:xfrm>
        </p:spPr>
        <p:txBody>
          <a:bodyPr/>
          <a:lstStyle/>
          <a:p>
            <a:r>
              <a:rPr lang="en-US" sz="5400" u="sng" dirty="0"/>
              <a:t>Rolling Friction: is the force resisting the motion when a body (such as a ball, tire, or wheel) rolls on a surface.</a:t>
            </a:r>
          </a:p>
          <a:p>
            <a:r>
              <a:rPr lang="en-US" sz="5400" b="1" u="sng" dirty="0"/>
              <a:t>Newton’s 3</a:t>
            </a:r>
            <a:r>
              <a:rPr lang="en-US" sz="5400" b="1" u="sng" baseline="30000" dirty="0"/>
              <a:t>rd</a:t>
            </a:r>
            <a:r>
              <a:rPr lang="en-US" sz="5400" b="1" u="sng" dirty="0"/>
              <a:t> Law: For every action or force, there is an equal and opposite reaction or force (known as the “action-reaction” law)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9479" y="870122"/>
            <a:ext cx="5385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#15 Continued 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0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Momentum videos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>
                <a:latin typeface="Calibri" charset="0"/>
                <a:hlinkClick r:id="rId2"/>
              </a:rPr>
              <a:t>http://www.youtube.com/watch?v=Jnj8mc04r9E&amp;list=PL3E788EDA794CCE7B&amp;index=6&amp;feature=plpp_video</a:t>
            </a:r>
            <a:endParaRPr lang="en-US" sz="3400">
              <a:latin typeface="Calibri" charset="0"/>
            </a:endParaRPr>
          </a:p>
          <a:p>
            <a:pPr eaLnBrk="1" hangingPunct="1"/>
            <a:r>
              <a:rPr lang="en-US" sz="3400">
                <a:latin typeface="Calibri" charset="0"/>
                <a:hlinkClick r:id="rId3"/>
              </a:rPr>
              <a:t>http://www.youtube.com/watch?v=BiLq5Gnpo8Q&amp;list=PL3E788EDA794CCE7B&amp;index=17&amp;feature=plpp_video</a:t>
            </a:r>
            <a:endParaRPr lang="en-US" sz="3400">
              <a:latin typeface="Calibri" charset="0"/>
            </a:endParaRPr>
          </a:p>
          <a:p>
            <a:pPr eaLnBrk="1" hangingPunct="1"/>
            <a:r>
              <a:rPr lang="en-US" sz="3400">
                <a:latin typeface="Calibri" charset="0"/>
                <a:hlinkClick r:id="rId4"/>
              </a:rPr>
              <a:t>http://www.youtube.com/watch?v=OuA-znVMY3I&amp;list=PL3E788EDA794CCE7B&amp;index=20&amp;feature=plpp_video</a:t>
            </a:r>
            <a:endParaRPr lang="en-US" sz="34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4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6502400" y="382072"/>
            <a:ext cx="7130465" cy="1040704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00"/>
                </a:solidFill>
              </a:defRPr>
            </a:lvl1pPr>
          </a:lstStyle>
          <a:p>
            <a:r>
              <a:rPr lang="en-US" b="1" dirty="0"/>
              <a:t>3</a:t>
            </a:r>
            <a:r>
              <a:rPr b="1" dirty="0" smtClean="0"/>
              <a:t>) </a:t>
            </a:r>
            <a:r>
              <a:rPr b="1" dirty="0"/>
              <a:t>Speed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half" idx="1"/>
          </p:nvPr>
        </p:nvSpPr>
        <p:spPr>
          <a:xfrm>
            <a:off x="5832647" y="1422776"/>
            <a:ext cx="6548635" cy="385831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defTabSz="560831">
              <a:spcBef>
                <a:spcPts val="2600"/>
              </a:spcBef>
              <a:buBlip>
                <a:blip r:embed="rId2"/>
              </a:buBlip>
              <a:defRPr sz="4800" u="sng">
                <a:solidFill>
                  <a:srgbClr val="000000"/>
                </a:solidFill>
              </a:defRPr>
            </a:lvl1pPr>
          </a:lstStyle>
          <a:p>
            <a:r>
              <a:rPr sz="5400" b="1" dirty="0"/>
              <a:t>the distance an object travels divided by the time takes to travel</a:t>
            </a:r>
          </a:p>
        </p:txBody>
      </p:sp>
      <p:pic>
        <p:nvPicPr>
          <p:cNvPr id="170" name="Picture 169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08984" y="5281091"/>
            <a:ext cx="6072298" cy="3941218"/>
          </a:xfrm>
          <a:prstGeom prst="rect">
            <a:avLst/>
          </a:prstGeom>
        </p:spPr>
      </p:pic>
      <p:pic>
        <p:nvPicPr>
          <p:cNvPr id="171" name="Picture 170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015152" y="6501603"/>
            <a:ext cx="3263901" cy="2413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9407" y="258706"/>
            <a:ext cx="3833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Formula=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04" y="258706"/>
            <a:ext cx="2029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3) Speed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07958"/>
            <a:ext cx="65024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6500"/>
            </a:pPr>
            <a:r>
              <a:rPr lang="en-US" b="1" u="sng" dirty="0">
                <a:solidFill>
                  <a:srgbClr val="000000"/>
                </a:solidFill>
              </a:rPr>
              <a:t>distance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time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animBg="1" advAuto="0"/>
      <p:bldP spid="169" grpId="2" animBg="1" advAuto="0"/>
      <p:bldP spid="170" grpId="5" animBg="1" advAuto="0"/>
      <p:bldP spid="171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952500" y="1077553"/>
            <a:ext cx="10795000" cy="903808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00"/>
                </a:solidFill>
              </a:defRPr>
            </a:lvl1pPr>
          </a:lstStyle>
          <a:p>
            <a:r>
              <a:rPr lang="en-US" sz="6000" b="1" dirty="0"/>
              <a:t>4</a:t>
            </a:r>
            <a:r>
              <a:rPr sz="6000" b="1" dirty="0" smtClean="0"/>
              <a:t>)Constant</a:t>
            </a:r>
            <a:r>
              <a:rPr lang="en-US" sz="6000" b="1" dirty="0" smtClean="0"/>
              <a:t> Speed</a:t>
            </a:r>
            <a:endParaRPr sz="6000" b="1" dirty="0"/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592693" y="1981361"/>
            <a:ext cx="6380627" cy="6956750"/>
          </a:xfrm>
          <a:prstGeom prst="rect">
            <a:avLst/>
          </a:prstGeom>
        </p:spPr>
        <p:txBody>
          <a:bodyPr/>
          <a:lstStyle/>
          <a:p>
            <a:pPr marL="339089" indent="-339089" defTabSz="519937">
              <a:spcBef>
                <a:spcPts val="2400"/>
              </a:spcBef>
              <a:buBlip>
                <a:blip r:embed="rId2"/>
              </a:buBlip>
              <a:defRPr sz="4895" b="1" u="sng">
                <a:solidFill>
                  <a:srgbClr val="000000"/>
                </a:solidFill>
              </a:defRPr>
            </a:pPr>
            <a:r>
              <a:rPr sz="6000" dirty="0"/>
              <a:t>moving at the same exact  speed in a straight line</a:t>
            </a:r>
          </a:p>
          <a:p>
            <a:pPr marL="339089" indent="-339089" defTabSz="519937">
              <a:spcBef>
                <a:spcPts val="2400"/>
              </a:spcBef>
              <a:buBlip>
                <a:blip r:embed="rId2"/>
              </a:buBlip>
              <a:defRPr sz="4895" b="1" u="sng">
                <a:solidFill>
                  <a:srgbClr val="000000"/>
                </a:solidFill>
              </a:defRPr>
            </a:pPr>
            <a:r>
              <a:rPr sz="6000" dirty="0"/>
              <a:t>Also known as zero acceleration</a:t>
            </a:r>
          </a:p>
          <a:p>
            <a:pPr marL="678179" lvl="1" indent="-339089" defTabSz="519937">
              <a:spcBef>
                <a:spcPts val="2400"/>
              </a:spcBef>
              <a:buBlip>
                <a:blip r:embed="rId2"/>
              </a:buBlip>
              <a:defRPr sz="3204" b="1">
                <a:solidFill>
                  <a:srgbClr val="000000"/>
                </a:solidFill>
              </a:defRPr>
            </a:pPr>
            <a:r>
              <a:rPr dirty="0"/>
              <a:t>speed graph</a:t>
            </a:r>
          </a:p>
        </p:txBody>
      </p:sp>
      <p:pic>
        <p:nvPicPr>
          <p:cNvPr id="187" name="Picture 186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91909" y="6187718"/>
            <a:ext cx="3606916" cy="2750393"/>
          </a:xfrm>
          <a:prstGeom prst="rect">
            <a:avLst/>
          </a:prstGeom>
        </p:spPr>
      </p:pic>
      <p:sp>
        <p:nvSpPr>
          <p:cNvPr id="188" name="Shape 188"/>
          <p:cNvSpPr/>
          <p:nvPr/>
        </p:nvSpPr>
        <p:spPr>
          <a:xfrm>
            <a:off x="3495872" y="7546172"/>
            <a:ext cx="4286988" cy="218207"/>
          </a:xfrm>
          <a:prstGeom prst="line">
            <a:avLst/>
          </a:prstGeom>
          <a:ln w="38100">
            <a:solidFill>
              <a:schemeClr val="accent2">
                <a:hueOff val="177409"/>
                <a:satOff val="5215"/>
                <a:lumOff val="-959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7782860" y="2162945"/>
            <a:ext cx="4757804" cy="4347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80999" indent="-380999" algn="l">
              <a:spcBef>
                <a:spcPts val="2800"/>
              </a:spcBef>
              <a:buClr>
                <a:srgbClr val="9A7865"/>
              </a:buClr>
              <a:buSzPct val="40000"/>
              <a:buBlip>
                <a:blip r:embed="rId2"/>
              </a:buBlip>
              <a:defRPr sz="5500" b="1" u="sng">
                <a:solidFill>
                  <a:srgbClr val="000000"/>
                </a:solidFill>
              </a:defRPr>
            </a:lvl1pPr>
            <a:lvl2pPr marL="762000" indent="-381000" algn="l">
              <a:spcBef>
                <a:spcPts val="2800"/>
              </a:spcBef>
              <a:buClr>
                <a:srgbClr val="9A7865"/>
              </a:buClr>
              <a:buSzPct val="40000"/>
              <a:buBlip>
                <a:blip r:embed="rId2"/>
              </a:buBlip>
              <a:defRPr sz="5500" b="1" u="sng">
                <a:solidFill>
                  <a:srgbClr val="000000"/>
                </a:solidFill>
              </a:defRPr>
            </a:lvl2pPr>
          </a:lstStyle>
          <a:p>
            <a:pPr marL="0" indent="0">
              <a:buNone/>
            </a:pPr>
            <a:r>
              <a:rPr dirty="0"/>
              <a:t>example: </a:t>
            </a:r>
          </a:p>
          <a:p>
            <a:pPr lvl="1"/>
            <a:r>
              <a:rPr dirty="0"/>
              <a:t>escalator </a:t>
            </a:r>
          </a:p>
        </p:txBody>
      </p:sp>
      <p:pic>
        <p:nvPicPr>
          <p:cNvPr id="190" name="Picture 189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82861" y="609601"/>
            <a:ext cx="3964640" cy="27433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  <p:bldP spid="186" grpId="2" build="p" bldLvl="5" animBg="1" advAuto="0"/>
      <p:bldP spid="187" grpId="3" animBg="1" advAuto="0"/>
      <p:bldP spid="189" grpId="4" build="p" bldLvl="5" animBg="1" advAuto="0"/>
      <p:bldP spid="190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1104900" y="571500"/>
            <a:ext cx="7122123" cy="2362200"/>
          </a:xfrm>
          <a:prstGeom prst="rect">
            <a:avLst/>
          </a:prstGeom>
        </p:spPr>
        <p:txBody>
          <a:bodyPr/>
          <a:lstStyle>
            <a:lvl1pPr defTabSz="537463">
              <a:defRPr sz="6992">
                <a:solidFill>
                  <a:srgbClr val="000000"/>
                </a:solidFill>
              </a:defRPr>
            </a:lvl1pPr>
          </a:lstStyle>
          <a:p>
            <a:r>
              <a:t>Instantaneous Speed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sz="half" idx="1"/>
          </p:nvPr>
        </p:nvSpPr>
        <p:spPr>
          <a:xfrm>
            <a:off x="1104900" y="3022600"/>
            <a:ext cx="5637441" cy="236548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b="1">
                <a:solidFill>
                  <a:srgbClr val="000000"/>
                </a:solidFill>
              </a:defRPr>
            </a:lvl1pPr>
          </a:lstStyle>
          <a:p>
            <a:r>
              <a:t>the speed that an object is moving in a specific instant</a:t>
            </a:r>
          </a:p>
        </p:txBody>
      </p:sp>
      <p:pic>
        <p:nvPicPr>
          <p:cNvPr id="194" name="Picture 193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1352" y="5840575"/>
            <a:ext cx="4137198" cy="3495116"/>
          </a:xfrm>
          <a:prstGeom prst="rect">
            <a:avLst/>
          </a:prstGeom>
        </p:spPr>
      </p:pic>
      <p:pic>
        <p:nvPicPr>
          <p:cNvPr id="195" name="Picture 194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51433" y="4136087"/>
            <a:ext cx="3978934" cy="2603501"/>
          </a:xfrm>
          <a:prstGeom prst="rect">
            <a:avLst/>
          </a:prstGeom>
        </p:spPr>
      </p:pic>
      <p:pic>
        <p:nvPicPr>
          <p:cNvPr id="196" name="Picture 195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154747" y="6286382"/>
            <a:ext cx="2311401" cy="2603501"/>
          </a:xfrm>
          <a:prstGeom prst="rect">
            <a:avLst/>
          </a:prstGeom>
        </p:spPr>
      </p:pic>
      <p:pic>
        <p:nvPicPr>
          <p:cNvPr id="197" name="Picture 196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077200" y="6712605"/>
            <a:ext cx="3327400" cy="2374901"/>
          </a:xfrm>
          <a:prstGeom prst="rect">
            <a:avLst/>
          </a:prstGeom>
        </p:spPr>
      </p:pic>
      <p:pic>
        <p:nvPicPr>
          <p:cNvPr id="198" name="Picture 197"/>
          <p:cNvPicPr>
            <a:picLocks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966944" y="714666"/>
            <a:ext cx="4443980" cy="292336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9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  <p:bldP spid="193" grpId="2" animBg="1" advAuto="0"/>
      <p:bldP spid="194" grpId="7" animBg="1" advAuto="0"/>
      <p:bldP spid="195" grpId="4" animBg="1" advAuto="0"/>
      <p:bldP spid="196" grpId="6" animBg="1" advAuto="0"/>
      <p:bldP spid="197" grpId="5" animBg="1" advAuto="0"/>
      <p:bldP spid="198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99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72018" y="406882"/>
            <a:ext cx="5113977" cy="2362201"/>
          </a:xfrm>
          <a:prstGeom prst="rect">
            <a:avLst/>
          </a:prstGeom>
        </p:spPr>
      </p:pic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582222" y="464085"/>
            <a:ext cx="7726010" cy="867409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00"/>
                </a:solidFill>
              </a:defRPr>
            </a:lvl1pPr>
          </a:lstStyle>
          <a:p>
            <a:r>
              <a:rPr sz="6000" dirty="0"/>
              <a:t>5) Average Speed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sz="half" idx="1"/>
          </p:nvPr>
        </p:nvSpPr>
        <p:spPr>
          <a:xfrm>
            <a:off x="582223" y="1524000"/>
            <a:ext cx="7501420" cy="66256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3"/>
              </a:buBlip>
              <a:defRPr b="1" u="sng">
                <a:solidFill>
                  <a:srgbClr val="000000"/>
                </a:solidFill>
              </a:defRPr>
            </a:pPr>
            <a:r>
              <a:rPr sz="4800" u="none" dirty="0"/>
              <a:t>formula</a:t>
            </a:r>
            <a:r>
              <a:rPr sz="6000" u="none" dirty="0"/>
              <a:t>: </a:t>
            </a:r>
            <a:r>
              <a:rPr sz="6000" dirty="0"/>
              <a:t>Total distance             </a:t>
            </a:r>
            <a:br>
              <a:rPr sz="6000" dirty="0"/>
            </a:br>
            <a:r>
              <a:rPr sz="6000" u="none" dirty="0"/>
              <a:t>                   </a:t>
            </a:r>
            <a:r>
              <a:rPr sz="6000" dirty="0"/>
              <a:t> total time</a:t>
            </a:r>
            <a:endParaRPr sz="4800" dirty="0"/>
          </a:p>
          <a:p>
            <a:pPr>
              <a:buBlip>
                <a:blip r:embed="rId3"/>
              </a:buBlip>
            </a:pPr>
            <a:r>
              <a:rPr sz="5400" b="1" u="sng" dirty="0">
                <a:solidFill>
                  <a:srgbClr val="000000"/>
                </a:solidFill>
              </a:rPr>
              <a:t>Add up all the distances, and then add up all the time(s), and then divide BOTH</a:t>
            </a:r>
            <a:r>
              <a:rPr sz="4800" dirty="0"/>
              <a:t>.</a:t>
            </a:r>
          </a:p>
        </p:txBody>
      </p:sp>
      <p:pic>
        <p:nvPicPr>
          <p:cNvPr id="204" name="Picture 203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53249" y="7409206"/>
            <a:ext cx="8826903" cy="1480948"/>
          </a:xfrm>
          <a:prstGeom prst="rect">
            <a:avLst/>
          </a:prstGeom>
        </p:spPr>
      </p:pic>
      <p:pic>
        <p:nvPicPr>
          <p:cNvPr id="205" name="Picture 204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083643" y="3361298"/>
            <a:ext cx="4002207" cy="37675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3" animBg="1" advAuto="0"/>
      <p:bldP spid="201" grpId="1" animBg="1" advAuto="0"/>
      <p:bldP spid="202" grpId="2" animBg="1" advAuto="0"/>
      <p:bldP spid="204" grpId="6" animBg="1" advAuto="0"/>
      <p:bldP spid="205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104900" y="571500"/>
            <a:ext cx="5293042" cy="1413679"/>
          </a:xfrm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000000"/>
                </a:solidFill>
              </a:defRPr>
            </a:lvl1pPr>
          </a:lstStyle>
          <a:p>
            <a:r>
              <a:rPr lang="en-US" sz="6600" dirty="0"/>
              <a:t>6</a:t>
            </a:r>
            <a:r>
              <a:rPr sz="6600" dirty="0" smtClean="0"/>
              <a:t>) </a:t>
            </a:r>
            <a:r>
              <a:rPr sz="6600" dirty="0"/>
              <a:t>Velocity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sz="half" idx="1"/>
          </p:nvPr>
        </p:nvSpPr>
        <p:spPr>
          <a:xfrm>
            <a:off x="720994" y="2518723"/>
            <a:ext cx="5397501" cy="21477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  <a:defRPr sz="5200" b="1" u="sng">
                <a:solidFill>
                  <a:srgbClr val="000000"/>
                </a:solidFill>
              </a:defRPr>
            </a:lvl1pPr>
          </a:lstStyle>
          <a:p>
            <a:r>
              <a:rPr sz="6000" dirty="0"/>
              <a:t>Speed with a given direction</a:t>
            </a:r>
          </a:p>
        </p:txBody>
      </p:sp>
      <p:pic>
        <p:nvPicPr>
          <p:cNvPr id="210" name="Picture 209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01620" y="5259271"/>
            <a:ext cx="3009171" cy="4005310"/>
          </a:xfrm>
          <a:prstGeom prst="rect">
            <a:avLst/>
          </a:prstGeom>
        </p:spPr>
      </p:pic>
      <p:pic>
        <p:nvPicPr>
          <p:cNvPr id="211" name="Picture 210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715859" y="2732110"/>
            <a:ext cx="6050082" cy="2313415"/>
          </a:xfrm>
          <a:prstGeom prst="rect">
            <a:avLst/>
          </a:prstGeom>
        </p:spPr>
      </p:pic>
      <p:pic>
        <p:nvPicPr>
          <p:cNvPr id="212" name="Picture 211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464693" y="5079096"/>
            <a:ext cx="3009171" cy="4000509"/>
          </a:xfrm>
          <a:prstGeom prst="rect">
            <a:avLst/>
          </a:prstGeom>
        </p:spPr>
      </p:pic>
      <p:sp>
        <p:nvSpPr>
          <p:cNvPr id="214" name="Shape 214"/>
          <p:cNvSpPr/>
          <p:nvPr/>
        </p:nvSpPr>
        <p:spPr>
          <a:xfrm>
            <a:off x="720994" y="4666496"/>
            <a:ext cx="4939269" cy="231858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5000"/>
            </a:pPr>
            <a:r>
              <a:rPr sz="7200" u="sng" dirty="0">
                <a:solidFill>
                  <a:srgbClr val="FFFFFF"/>
                </a:solidFill>
              </a:rPr>
              <a:t>Example: </a:t>
            </a:r>
          </a:p>
          <a:p>
            <a:pPr>
              <a:defRPr sz="5000"/>
            </a:pPr>
            <a:r>
              <a:rPr sz="7200" u="sng" dirty="0">
                <a:solidFill>
                  <a:srgbClr val="FFFFFF"/>
                </a:solidFill>
              </a:rPr>
              <a:t>20m/s East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09" grpId="2" animBg="1" advAuto="0"/>
      <p:bldP spid="210" grpId="6" animBg="1" advAuto="0"/>
      <p:bldP spid="211" grpId="4" animBg="1" advAuto="0"/>
      <p:bldP spid="212" grpId="7" animBg="1" advAuto="0"/>
      <p:bldP spid="214" grpId="8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354359" y="518488"/>
            <a:ext cx="6655995" cy="1139223"/>
          </a:xfrm>
          <a:prstGeom prst="rect">
            <a:avLst/>
          </a:prstGeom>
        </p:spPr>
        <p:txBody>
          <a:bodyPr/>
          <a:lstStyle>
            <a:lvl1pPr defTabSz="572516">
              <a:defRPr sz="7448" b="1" u="sng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7</a:t>
            </a:r>
            <a:r>
              <a:rPr dirty="0" smtClean="0"/>
              <a:t>) </a:t>
            </a:r>
            <a:r>
              <a:rPr dirty="0"/>
              <a:t>Acceleration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half" idx="1"/>
          </p:nvPr>
        </p:nvSpPr>
        <p:spPr>
          <a:xfrm>
            <a:off x="354360" y="1657712"/>
            <a:ext cx="8513508" cy="7090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3839" indent="-243839" defTabSz="373887">
              <a:spcBef>
                <a:spcPts val="1700"/>
              </a:spcBef>
              <a:buBlip>
                <a:blip r:embed="rId2"/>
              </a:buBlip>
              <a:defRPr sz="4160" b="1" u="sng">
                <a:solidFill>
                  <a:srgbClr val="000000"/>
                </a:solidFill>
              </a:defRPr>
            </a:pPr>
            <a:r>
              <a:rPr sz="6000" dirty="0"/>
              <a:t>a change in velocity </a:t>
            </a:r>
          </a:p>
          <a:p>
            <a:pPr marL="243839" indent="-243839" defTabSz="373887">
              <a:spcBef>
                <a:spcPts val="1700"/>
              </a:spcBef>
              <a:buBlip>
                <a:blip r:embed="rId2"/>
              </a:buBlip>
              <a:defRPr sz="4160" b="1" u="sng">
                <a:solidFill>
                  <a:srgbClr val="000000"/>
                </a:solidFill>
              </a:defRPr>
            </a:pPr>
            <a:r>
              <a:rPr sz="6000" dirty="0"/>
              <a:t>it can change 3 </a:t>
            </a:r>
            <a:r>
              <a:rPr sz="6000" dirty="0" smtClean="0"/>
              <a:t>ways</a:t>
            </a:r>
            <a:r>
              <a:rPr lang="en-US" sz="6000" dirty="0" smtClean="0"/>
              <a:t>:</a:t>
            </a:r>
            <a:endParaRPr sz="6000" dirty="0"/>
          </a:p>
          <a:p>
            <a:pPr lvl="1" defTabSz="373887">
              <a:spcBef>
                <a:spcPts val="1700"/>
              </a:spcBef>
              <a:buFont typeface="Arial"/>
              <a:buChar char="•"/>
              <a:defRPr sz="3520" b="1" u="sng">
                <a:solidFill>
                  <a:srgbClr val="000000"/>
                </a:solidFill>
              </a:defRPr>
            </a:pPr>
            <a:r>
              <a:rPr sz="6000" dirty="0" smtClean="0"/>
              <a:t>increase </a:t>
            </a:r>
            <a:r>
              <a:rPr sz="6000" dirty="0"/>
              <a:t>speed</a:t>
            </a:r>
          </a:p>
          <a:p>
            <a:pPr lvl="1" defTabSz="373887">
              <a:spcBef>
                <a:spcPts val="1700"/>
              </a:spcBef>
              <a:buFont typeface="Arial"/>
              <a:buChar char="•"/>
              <a:defRPr sz="3520" b="1" u="sng">
                <a:solidFill>
                  <a:srgbClr val="000000"/>
                </a:solidFill>
              </a:defRPr>
            </a:pPr>
            <a:r>
              <a:rPr sz="6000" dirty="0" smtClean="0"/>
              <a:t>decrease </a:t>
            </a:r>
            <a:r>
              <a:rPr sz="6000" dirty="0"/>
              <a:t>speed</a:t>
            </a:r>
          </a:p>
          <a:p>
            <a:pPr lvl="1" defTabSz="373887">
              <a:spcBef>
                <a:spcPts val="1700"/>
              </a:spcBef>
              <a:buFont typeface="Arial"/>
              <a:buChar char="•"/>
              <a:defRPr sz="3520" b="1" u="sng">
                <a:solidFill>
                  <a:srgbClr val="000000"/>
                </a:solidFill>
              </a:defRPr>
            </a:pPr>
            <a:r>
              <a:rPr sz="6000" dirty="0" smtClean="0"/>
              <a:t>change </a:t>
            </a:r>
            <a:r>
              <a:rPr sz="6000" dirty="0"/>
              <a:t>direction at the same speed</a:t>
            </a:r>
          </a:p>
        </p:txBody>
      </p:sp>
      <p:pic>
        <p:nvPicPr>
          <p:cNvPr id="219" name="Picture 218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47487" y="518488"/>
            <a:ext cx="4661156" cy="2468224"/>
          </a:xfrm>
          <a:prstGeom prst="rect">
            <a:avLst/>
          </a:prstGeom>
        </p:spPr>
      </p:pic>
      <p:sp>
        <p:nvSpPr>
          <p:cNvPr id="220" name="Shape 220"/>
          <p:cNvSpPr/>
          <p:nvPr/>
        </p:nvSpPr>
        <p:spPr>
          <a:xfrm>
            <a:off x="8867868" y="3513221"/>
            <a:ext cx="3625992" cy="341119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5000"/>
            </a:pPr>
            <a:r>
              <a:rPr dirty="0" smtClean="0">
                <a:solidFill>
                  <a:schemeClr val="bg1"/>
                </a:solidFill>
              </a:rPr>
              <a:t> units</a:t>
            </a:r>
            <a:r>
              <a:rPr dirty="0">
                <a:solidFill>
                  <a:schemeClr val="bg1"/>
                </a:solidFill>
              </a:rPr>
              <a:t>:</a:t>
            </a:r>
          </a:p>
          <a:p>
            <a:pPr algn="l">
              <a:defRPr sz="5500" u="sng"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dirty="0" smtClean="0">
                <a:solidFill>
                  <a:schemeClr val="bg1"/>
                </a:solidFill>
              </a:rPr>
              <a:t>m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smtClean="0">
                <a:solidFill>
                  <a:schemeClr val="bg1"/>
                </a:solidFill>
              </a:rPr>
              <a:t>s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  <a:p>
            <a:pPr algn="l">
              <a:defRPr sz="5500" u="sng"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rPr lang="en-US" dirty="0" smtClean="0">
                <a:solidFill>
                  <a:schemeClr val="bg1"/>
                </a:solidFill>
              </a:rPr>
              <a:t> o</a:t>
            </a:r>
            <a:r>
              <a:rPr dirty="0" smtClean="0">
                <a:solidFill>
                  <a:schemeClr val="bg1"/>
                </a:solidFill>
              </a:rPr>
              <a:t>r</a:t>
            </a:r>
            <a:endParaRPr dirty="0">
              <a:solidFill>
                <a:schemeClr val="bg1"/>
              </a:solidFill>
            </a:endParaRPr>
          </a:p>
          <a:p>
            <a:pPr algn="l">
              <a:defRPr sz="5500" u="sng"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dirty="0" smtClean="0">
                <a:solidFill>
                  <a:schemeClr val="bg1"/>
                </a:solidFill>
              </a:rPr>
              <a:t>m</a:t>
            </a:r>
            <a:r>
              <a:rPr dirty="0">
                <a:solidFill>
                  <a:schemeClr val="bg1"/>
                </a:solidFill>
              </a:rPr>
              <a:t>/s/</a:t>
            </a:r>
            <a:r>
              <a:rPr dirty="0" smtClean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18" grpId="2" animBg="1" advAuto="0"/>
      <p:bldP spid="219" grpId="3" animBg="1" advAuto="0"/>
      <p:bldP spid="220" grpId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109</TotalTime>
  <Words>1252</Words>
  <Application>Microsoft Macintosh PowerPoint</Application>
  <PresentationFormat>Custom</PresentationFormat>
  <Paragraphs>189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Expo</vt:lpstr>
      <vt:lpstr>Notes on Motion</vt:lpstr>
      <vt:lpstr>1)Motion: </vt:lpstr>
      <vt:lpstr>2)Reference Point</vt:lpstr>
      <vt:lpstr>3) Speed</vt:lpstr>
      <vt:lpstr>4)Constant Speed</vt:lpstr>
      <vt:lpstr>Instantaneous Speed</vt:lpstr>
      <vt:lpstr>5) Average Speed</vt:lpstr>
      <vt:lpstr>6) Velocity</vt:lpstr>
      <vt:lpstr>7) Acceleration</vt:lpstr>
      <vt:lpstr>8) Momentum</vt:lpstr>
      <vt:lpstr>PowerPoint Presentation</vt:lpstr>
      <vt:lpstr>PowerPoint Presentation</vt:lpstr>
      <vt:lpstr>Momentum can be transferred, lost, or gained.</vt:lpstr>
      <vt:lpstr>PowerPoint Presentation</vt:lpstr>
      <vt:lpstr>Calculate Momentum (MxV)</vt:lpstr>
      <vt:lpstr>PowerPoint Presentation</vt:lpstr>
      <vt:lpstr>Energy…</vt:lpstr>
      <vt:lpstr> </vt:lpstr>
      <vt:lpstr>12. Kinetic Energy (KE)</vt:lpstr>
      <vt:lpstr>12) ADD TO KE #12 example:                                Unit= Joule (J)</vt:lpstr>
      <vt:lpstr>A water bottle is knocked off a desk. When does the bottle have the MOST kinetic energy?</vt:lpstr>
      <vt:lpstr>PowerPoint Presentation</vt:lpstr>
      <vt:lpstr>PowerPoint Presentation</vt:lpstr>
      <vt:lpstr>Examples of Kinetic Energy:</vt:lpstr>
      <vt:lpstr>PowerPoint Presentation</vt:lpstr>
      <vt:lpstr>PowerPoint Presentation</vt:lpstr>
      <vt:lpstr>Changing an objects’ height can change its  potential energy.</vt:lpstr>
      <vt:lpstr>ANSWER</vt:lpstr>
      <vt:lpstr>Examples of Potential Energy:</vt:lpstr>
      <vt:lpstr>PowerPoint Presentation</vt:lpstr>
      <vt:lpstr>PowerPoint Presentation</vt:lpstr>
      <vt:lpstr>PowerPoint Presentation</vt:lpstr>
      <vt:lpstr>PowerPoint Presentation</vt:lpstr>
      <vt:lpstr>Roller Coasters</vt:lpstr>
      <vt:lpstr>PowerPoint Presentation</vt:lpstr>
      <vt:lpstr>PowerPoint Presentation</vt:lpstr>
      <vt:lpstr>15) Balloon Car Forces</vt:lpstr>
      <vt:lpstr>PowerPoint Presentation</vt:lpstr>
      <vt:lpstr>Momentum 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Motion</dc:title>
  <dc:creator>Kaycee Crozier</dc:creator>
  <cp:lastModifiedBy>User</cp:lastModifiedBy>
  <cp:revision>32</cp:revision>
  <cp:lastPrinted>2017-11-13T17:30:04Z</cp:lastPrinted>
  <dcterms:modified xsi:type="dcterms:W3CDTF">2017-11-27T15:57:43Z</dcterms:modified>
</cp:coreProperties>
</file>