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56" r:id="rId2"/>
    <p:sldId id="258" r:id="rId3"/>
    <p:sldId id="257" r:id="rId4"/>
    <p:sldId id="259" r:id="rId5"/>
    <p:sldId id="260" r:id="rId6"/>
    <p:sldId id="261" r:id="rId7"/>
    <p:sldId id="263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66"/>
    <a:srgbClr val="99CCFF"/>
    <a:srgbClr val="CC99FF"/>
    <a:srgbClr val="FF99FF"/>
    <a:srgbClr val="CCECFF"/>
    <a:srgbClr val="FFFF99"/>
    <a:srgbClr val="99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18"/>
  </p:normalViewPr>
  <p:slideViewPr>
    <p:cSldViewPr>
      <p:cViewPr varScale="1">
        <p:scale>
          <a:sx n="82" d="100"/>
          <a:sy n="82" d="100"/>
        </p:scale>
        <p:origin x="920" y="1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779A14-F5EE-440C-A53F-D16AE982571F}" type="datetimeFigureOut">
              <a:rPr lang="en-US" smtClean="0"/>
              <a:pPr/>
              <a:t>9/19/23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BBC1A4-ED15-43B5-8EE0-C528075E344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2033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BBC1A4-ED15-43B5-8EE0-C528075E3448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BBC1A4-ED15-43B5-8EE0-C528075E3448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BBC1A4-ED15-43B5-8EE0-C528075E3448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BBC1A4-ED15-43B5-8EE0-C528075E3448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BBC1A4-ED15-43B5-8EE0-C528075E3448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BBC1A4-ED15-43B5-8EE0-C528075E3448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BBC1A4-ED15-43B5-8EE0-C528075E3448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BBC1A4-ED15-43B5-8EE0-C528075E3448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3215A-0EFB-4E36-8FA4-145BE081D556}" type="datetimeFigureOut">
              <a:rPr lang="en-US" smtClean="0"/>
              <a:pPr/>
              <a:t>9/19/23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AAF56-0B3B-45CF-8472-A1BF639657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3215A-0EFB-4E36-8FA4-145BE081D556}" type="datetimeFigureOut">
              <a:rPr lang="en-US" smtClean="0"/>
              <a:pPr/>
              <a:t>9/19/23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AAF56-0B3B-45CF-8472-A1BF639657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3215A-0EFB-4E36-8FA4-145BE081D556}" type="datetimeFigureOut">
              <a:rPr lang="en-US" smtClean="0"/>
              <a:pPr/>
              <a:t>9/19/23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AAF56-0B3B-45CF-8472-A1BF639657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3215A-0EFB-4E36-8FA4-145BE081D556}" type="datetimeFigureOut">
              <a:rPr lang="en-US" smtClean="0"/>
              <a:pPr/>
              <a:t>9/19/23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AAF56-0B3B-45CF-8472-A1BF639657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3215A-0EFB-4E36-8FA4-145BE081D556}" type="datetimeFigureOut">
              <a:rPr lang="en-US" smtClean="0"/>
              <a:pPr/>
              <a:t>9/19/23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AAF56-0B3B-45CF-8472-A1BF639657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3215A-0EFB-4E36-8FA4-145BE081D556}" type="datetimeFigureOut">
              <a:rPr lang="en-US" smtClean="0"/>
              <a:pPr/>
              <a:t>9/19/23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AAF56-0B3B-45CF-8472-A1BF639657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3215A-0EFB-4E36-8FA4-145BE081D556}" type="datetimeFigureOut">
              <a:rPr lang="en-US" smtClean="0"/>
              <a:pPr/>
              <a:t>9/19/23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AAF56-0B3B-45CF-8472-A1BF639657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3215A-0EFB-4E36-8FA4-145BE081D556}" type="datetimeFigureOut">
              <a:rPr lang="en-US" smtClean="0"/>
              <a:pPr/>
              <a:t>9/19/23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AAF56-0B3B-45CF-8472-A1BF639657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3215A-0EFB-4E36-8FA4-145BE081D556}" type="datetimeFigureOut">
              <a:rPr lang="en-US" smtClean="0"/>
              <a:pPr/>
              <a:t>9/19/23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AAF56-0B3B-45CF-8472-A1BF639657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3215A-0EFB-4E36-8FA4-145BE081D556}" type="datetimeFigureOut">
              <a:rPr lang="en-US" smtClean="0"/>
              <a:pPr/>
              <a:t>9/19/23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AAF56-0B3B-45CF-8472-A1BF639657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3215A-0EFB-4E36-8FA4-145BE081D556}" type="datetimeFigureOut">
              <a:rPr lang="en-US" smtClean="0"/>
              <a:pPr/>
              <a:t>9/19/23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AAF56-0B3B-45CF-8472-A1BF639657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03215A-0EFB-4E36-8FA4-145BE081D556}" type="datetimeFigureOut">
              <a:rPr lang="en-US" smtClean="0"/>
              <a:pPr/>
              <a:t>9/19/23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BAAF56-0B3B-45CF-8472-A1BF639657F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hyperlink" Target="http://genchem.rutgers.edu/bal3b2.html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haus.com/input/tutorials/tbb/TBBread.html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explorelearning.com/index.cfm?method=cResource.dspDetail&amp;ResourceID=385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16002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sz="6600" dirty="0"/>
              <a:t>Triple Beam Balance and Graduated Cylinder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A.  Triple beam balance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0" y="1600200"/>
            <a:ext cx="6858000" cy="4525963"/>
          </a:xfrm>
        </p:spPr>
        <p:txBody>
          <a:bodyPr/>
          <a:lstStyle/>
          <a:p>
            <a:r>
              <a:rPr lang="en-US" i="1" dirty="0"/>
              <a:t>Used to measure </a:t>
            </a:r>
            <a:r>
              <a:rPr lang="en-US" i="1" u="sng" dirty="0"/>
              <a:t>MASS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E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3" descr="Image showing the main components of a triple beam balance."/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47800" y="2590800"/>
            <a:ext cx="6372225" cy="2586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4267200" y="4419600"/>
            <a:ext cx="1285875" cy="24765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5562600" y="2819400"/>
            <a:ext cx="1285875" cy="24765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6629400" y="2819400"/>
            <a:ext cx="1285875" cy="24765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4343400" y="3276600"/>
            <a:ext cx="1285875" cy="24765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 flipV="1">
            <a:off x="914400" y="4191000"/>
            <a:ext cx="1828800" cy="4572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2209800" y="2743200"/>
            <a:ext cx="18288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        Pan</a:t>
            </a:r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 flipV="1">
            <a:off x="2209800" y="2743200"/>
            <a:ext cx="1828800" cy="4572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3200400" y="5715000"/>
            <a:ext cx="32766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Base</a:t>
            </a:r>
          </a:p>
        </p:txBody>
      </p:sp>
      <p:sp>
        <p:nvSpPr>
          <p:cNvPr id="13" name="Left Brace 12"/>
          <p:cNvSpPr/>
          <p:nvPr/>
        </p:nvSpPr>
        <p:spPr>
          <a:xfrm rot="16200000">
            <a:off x="4495800" y="3733800"/>
            <a:ext cx="609600" cy="33528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" grpId="0" animBg="1"/>
      <p:bldP spid="6" grpId="0" animBg="1"/>
      <p:bldP spid="7" grpId="0" animBg="1"/>
      <p:bldP spid="8" grpId="0" animBg="1"/>
      <p:bldP spid="10" grpId="0" animBg="1"/>
      <p:bldP spid="9" grpId="0" animBg="1"/>
      <p:bldP spid="12" grpId="0" animBg="1"/>
      <p:bldP spid="1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99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 algn="l"/>
            <a:r>
              <a:rPr lang="en-US" dirty="0"/>
              <a:t>B.  How to use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1600200"/>
            <a:ext cx="7391400" cy="4525963"/>
          </a:xfrm>
        </p:spPr>
        <p:txBody>
          <a:bodyPr>
            <a:normAutofit/>
          </a:bodyPr>
          <a:lstStyle/>
          <a:p>
            <a:pPr lvl="0">
              <a:defRPr/>
            </a:pPr>
            <a:r>
              <a:rPr lang="en-US" sz="3600" i="1" dirty="0"/>
              <a:t>1.  Pan needs to be </a:t>
            </a:r>
            <a:r>
              <a:rPr lang="en-US" sz="3600" b="1" i="1" u="sng" dirty="0"/>
              <a:t>empty</a:t>
            </a:r>
          </a:p>
          <a:p>
            <a:pPr lvl="0">
              <a:defRPr/>
            </a:pPr>
            <a:r>
              <a:rPr lang="en-US" sz="3600" i="1" dirty="0"/>
              <a:t>2.  All riders are all the way to the  </a:t>
            </a:r>
            <a:br>
              <a:rPr lang="en-US" sz="3600" i="1" dirty="0"/>
            </a:br>
            <a:r>
              <a:rPr lang="en-US" sz="3600" i="1" dirty="0"/>
              <a:t>               </a:t>
            </a:r>
            <a:r>
              <a:rPr lang="en-US" sz="3600" b="1" i="1" u="sng" dirty="0"/>
              <a:t>left</a:t>
            </a:r>
          </a:p>
          <a:p>
            <a:pPr lvl="0">
              <a:defRPr/>
            </a:pPr>
            <a:r>
              <a:rPr lang="en-US" sz="3600" i="1" dirty="0"/>
              <a:t>3.   Check if </a:t>
            </a:r>
            <a:r>
              <a:rPr lang="en-US" sz="3600" b="1" i="1" u="sng" dirty="0"/>
              <a:t>pointer</a:t>
            </a:r>
            <a:r>
              <a:rPr lang="en-US" sz="3600" i="1" dirty="0"/>
              <a:t> is at </a:t>
            </a:r>
            <a:r>
              <a:rPr lang="en-US" sz="3600" b="1" i="1" u="sng" dirty="0"/>
              <a:t>zero</a:t>
            </a:r>
            <a:r>
              <a:rPr lang="en-US" sz="3600" b="1" i="1" dirty="0"/>
              <a:t> </a:t>
            </a:r>
            <a:r>
              <a:rPr lang="en-US" sz="3600" dirty="0"/>
              <a:t>mark</a:t>
            </a:r>
          </a:p>
          <a:p>
            <a:pPr lvl="5">
              <a:defRPr/>
            </a:pPr>
            <a:r>
              <a:rPr lang="en-US" sz="3200" dirty="0"/>
              <a:t>If not-  Turn adjustment </a:t>
            </a:r>
            <a:r>
              <a:rPr lang="en-US" sz="3200" b="1" u="sng" dirty="0"/>
              <a:t>knob</a:t>
            </a:r>
            <a:r>
              <a:rPr lang="en-US" sz="3200" dirty="0"/>
              <a:t> </a:t>
            </a:r>
            <a:r>
              <a:rPr lang="en-US" sz="3200" b="1" u="sng" dirty="0"/>
              <a:t>slightly</a:t>
            </a:r>
          </a:p>
          <a:p>
            <a:pPr lvl="6">
              <a:defRPr/>
            </a:pPr>
            <a:r>
              <a:rPr lang="en-US" sz="3200" dirty="0"/>
              <a:t>Too much will </a:t>
            </a:r>
            <a:r>
              <a:rPr lang="en-US" sz="3200" b="1" u="sng" dirty="0"/>
              <a:t>BREAK</a:t>
            </a:r>
            <a:r>
              <a:rPr lang="en-US" sz="3200" b="1" dirty="0"/>
              <a:t> </a:t>
            </a:r>
            <a:r>
              <a:rPr lang="en-US" sz="3200" dirty="0"/>
              <a:t>IT</a:t>
            </a:r>
          </a:p>
          <a:p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99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4525963"/>
          </a:xfrm>
        </p:spPr>
        <p:txBody>
          <a:bodyPr/>
          <a:lstStyle/>
          <a:p>
            <a:r>
              <a:rPr lang="en-US" dirty="0"/>
              <a:t>4.  Place </a:t>
            </a:r>
            <a:r>
              <a:rPr lang="en-US" b="1" u="sng" dirty="0"/>
              <a:t>object</a:t>
            </a:r>
            <a:r>
              <a:rPr lang="en-US" dirty="0"/>
              <a:t> on </a:t>
            </a:r>
            <a:r>
              <a:rPr lang="en-US" b="1" u="sng" dirty="0"/>
              <a:t>pan</a:t>
            </a:r>
          </a:p>
          <a:p>
            <a:r>
              <a:rPr lang="en-US" dirty="0"/>
              <a:t>5.  Move </a:t>
            </a:r>
            <a:r>
              <a:rPr lang="en-US" b="1" u="sng" dirty="0"/>
              <a:t>100 g</a:t>
            </a:r>
            <a:r>
              <a:rPr lang="en-US" b="1" dirty="0"/>
              <a:t> </a:t>
            </a:r>
            <a:r>
              <a:rPr lang="en-US" b="1" u="sng" dirty="0"/>
              <a:t>rider</a:t>
            </a:r>
            <a:r>
              <a:rPr lang="en-US" b="1" dirty="0"/>
              <a:t> first </a:t>
            </a:r>
            <a:r>
              <a:rPr lang="en-US" dirty="0"/>
              <a:t>by </a:t>
            </a:r>
            <a:r>
              <a:rPr lang="en-US" b="1" u="sng" dirty="0"/>
              <a:t>notches</a:t>
            </a:r>
            <a:r>
              <a:rPr lang="en-US" dirty="0"/>
              <a:t> until pointer dips </a:t>
            </a:r>
            <a:r>
              <a:rPr lang="en-US" b="1" u="sng" dirty="0"/>
              <a:t>below </a:t>
            </a:r>
            <a:r>
              <a:rPr lang="en-US" dirty="0"/>
              <a:t>zero mark</a:t>
            </a:r>
          </a:p>
          <a:p>
            <a:r>
              <a:rPr lang="en-US" dirty="0"/>
              <a:t>6.  Move 100 g rider </a:t>
            </a:r>
            <a:r>
              <a:rPr lang="en-US" b="1" u="sng" dirty="0"/>
              <a:t>BACK</a:t>
            </a:r>
            <a:r>
              <a:rPr lang="en-US" dirty="0"/>
              <a:t> </a:t>
            </a:r>
            <a:r>
              <a:rPr lang="en-US" b="1" u="sng" dirty="0"/>
              <a:t>one</a:t>
            </a:r>
            <a:r>
              <a:rPr lang="en-US" dirty="0"/>
              <a:t> notch</a:t>
            </a:r>
          </a:p>
          <a:p>
            <a:r>
              <a:rPr lang="en-US" dirty="0"/>
              <a:t>7.  Now move the </a:t>
            </a:r>
            <a:r>
              <a:rPr lang="en-US" b="1" u="sng" dirty="0"/>
              <a:t>10 g </a:t>
            </a:r>
            <a:r>
              <a:rPr lang="en-US" dirty="0"/>
              <a:t>rider</a:t>
            </a:r>
          </a:p>
          <a:p>
            <a:r>
              <a:rPr lang="en-US" dirty="0"/>
              <a:t>8.  Lastly move the </a:t>
            </a:r>
            <a:r>
              <a:rPr lang="en-US" b="1" u="sng" dirty="0"/>
              <a:t>1 g </a:t>
            </a:r>
            <a:r>
              <a:rPr lang="en-US" dirty="0"/>
              <a:t>rider until pointer is at zero</a:t>
            </a:r>
          </a:p>
        </p:txBody>
      </p:sp>
      <p:pic>
        <p:nvPicPr>
          <p:cNvPr id="4" name="Picture 3" descr="Triple beam balance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52800" y="3733800"/>
            <a:ext cx="5791200" cy="2619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Straight Arrow Connector 5"/>
          <p:cNvCxnSpPr/>
          <p:nvPr/>
        </p:nvCxnSpPr>
        <p:spPr>
          <a:xfrm rot="16200000" flipH="1">
            <a:off x="5486400" y="4038600"/>
            <a:ext cx="990600" cy="7620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rot="16200000" flipH="1">
            <a:off x="5181600" y="3962400"/>
            <a:ext cx="990600" cy="76200"/>
          </a:xfrm>
          <a:prstGeom prst="straightConnector1">
            <a:avLst/>
          </a:prstGeom>
          <a:ln w="571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rot="16200000" flipH="1">
            <a:off x="5334000" y="4267200"/>
            <a:ext cx="990600" cy="76200"/>
          </a:xfrm>
          <a:prstGeom prst="straightConnector1">
            <a:avLst/>
          </a:prstGeom>
          <a:ln w="571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ounded Rectangle 8"/>
          <p:cNvSpPr/>
          <p:nvPr/>
        </p:nvSpPr>
        <p:spPr>
          <a:xfrm>
            <a:off x="3886200" y="3810000"/>
            <a:ext cx="1066800" cy="457200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OBJECT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c.  Record mass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600200"/>
            <a:ext cx="7315200" cy="4525963"/>
          </a:xfrm>
        </p:spPr>
        <p:txBody>
          <a:bodyPr/>
          <a:lstStyle/>
          <a:p>
            <a:r>
              <a:rPr lang="en-US" dirty="0"/>
              <a:t>Add the numbers on the three riders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100 g rider=  0 g</a:t>
            </a:r>
          </a:p>
          <a:p>
            <a:r>
              <a:rPr lang="en-US" dirty="0"/>
              <a:t>10g rider=  60 g</a:t>
            </a:r>
          </a:p>
          <a:p>
            <a:r>
              <a:rPr lang="en-US" dirty="0"/>
              <a:t>1g rider=  2.4 g</a:t>
            </a:r>
          </a:p>
        </p:txBody>
      </p:sp>
      <p:pic>
        <p:nvPicPr>
          <p:cNvPr id="3074" name="Picture 2" descr="http://mrsdlovesscience.com/6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67000" y="304800"/>
            <a:ext cx="6019800" cy="3698173"/>
          </a:xfrm>
          <a:prstGeom prst="rect">
            <a:avLst/>
          </a:prstGeom>
          <a:noFill/>
        </p:spPr>
      </p:pic>
      <p:pic>
        <p:nvPicPr>
          <p:cNvPr id="3076" name="Picture 4" descr="tbbmd2.jpg (12628 bytes)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590800" y="381000"/>
            <a:ext cx="5793883" cy="3486150"/>
          </a:xfrm>
          <a:prstGeom prst="rect">
            <a:avLst/>
          </a:prstGeom>
          <a:noFill/>
        </p:spPr>
      </p:pic>
      <p:sp>
        <p:nvSpPr>
          <p:cNvPr id="7" name="Rectangle 6"/>
          <p:cNvSpPr/>
          <p:nvPr/>
        </p:nvSpPr>
        <p:spPr>
          <a:xfrm>
            <a:off x="3886200" y="4038600"/>
            <a:ext cx="533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352800" y="5105400"/>
            <a:ext cx="7620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29000" y="4572000"/>
            <a:ext cx="7620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733800" y="3962400"/>
            <a:ext cx="3886200" cy="1981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733800" y="3962400"/>
            <a:ext cx="9906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300</a:t>
            </a:r>
          </a:p>
        </p:txBody>
      </p:sp>
      <p:sp>
        <p:nvSpPr>
          <p:cNvPr id="12" name="Rectangle 11"/>
          <p:cNvSpPr/>
          <p:nvPr/>
        </p:nvSpPr>
        <p:spPr>
          <a:xfrm>
            <a:off x="3810000" y="4495800"/>
            <a:ext cx="914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70</a:t>
            </a:r>
          </a:p>
        </p:txBody>
      </p:sp>
      <p:sp>
        <p:nvSpPr>
          <p:cNvPr id="13" name="Rectangle 12"/>
          <p:cNvSpPr/>
          <p:nvPr/>
        </p:nvSpPr>
        <p:spPr>
          <a:xfrm>
            <a:off x="4191000" y="5181600"/>
            <a:ext cx="914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3.4</a:t>
            </a:r>
          </a:p>
        </p:txBody>
      </p:sp>
      <p:sp>
        <p:nvSpPr>
          <p:cNvPr id="14" name="Rectangle 13"/>
          <p:cNvSpPr/>
          <p:nvPr/>
        </p:nvSpPr>
        <p:spPr>
          <a:xfrm>
            <a:off x="5486400" y="4419600"/>
            <a:ext cx="2971800" cy="16002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0 + 60 + 2.4= 62.4</a:t>
            </a:r>
          </a:p>
        </p:txBody>
      </p:sp>
      <p:sp>
        <p:nvSpPr>
          <p:cNvPr id="15" name="Rectangle 14"/>
          <p:cNvSpPr/>
          <p:nvPr/>
        </p:nvSpPr>
        <p:spPr>
          <a:xfrm>
            <a:off x="7467600" y="4724400"/>
            <a:ext cx="990600" cy="9906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486400" y="4648200"/>
            <a:ext cx="2971800" cy="16002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300 + 70 + 3.4= 373.4 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1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3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9" dur="2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8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5" presetClass="entr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4" grpId="1" animBg="1"/>
      <p:bldP spid="15" grpId="0" animBg="1"/>
      <p:bldP spid="16" grpId="0" animBg="1"/>
      <p:bldP spid="16" grpId="1" animBg="1"/>
      <p:bldP spid="16" grpId="2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hlinkClick r:id="rId3"/>
              </a:rPr>
              <a:t>http://www.ohaus.com/input/tutorials/tbb/TBBread.html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4"/>
              </a:rPr>
              <a:t>https://www.explorelearning.com/index.cfm?method=cResource.dspDetail&amp;ResourceID=385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D. Graduated Cylinder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600200"/>
            <a:ext cx="7315200" cy="4525963"/>
          </a:xfrm>
        </p:spPr>
        <p:txBody>
          <a:bodyPr/>
          <a:lstStyle/>
          <a:p>
            <a:r>
              <a:rPr lang="en-US" dirty="0"/>
              <a:t>Used to measure </a:t>
            </a:r>
            <a:r>
              <a:rPr lang="en-US" b="1" u="sng" dirty="0"/>
              <a:t>VOLUME</a:t>
            </a:r>
          </a:p>
          <a:p>
            <a:r>
              <a:rPr lang="en-US" dirty="0"/>
              <a:t>Read the </a:t>
            </a:r>
            <a:r>
              <a:rPr lang="en-US" b="1" u="sng" dirty="0"/>
              <a:t>meniscus</a:t>
            </a:r>
          </a:p>
          <a:p>
            <a:pPr lvl="1"/>
            <a:r>
              <a:rPr lang="en-US" b="1" u="sng" dirty="0"/>
              <a:t>Bottom of curve</a:t>
            </a:r>
          </a:p>
          <a:p>
            <a:pPr lvl="1"/>
            <a:r>
              <a:rPr lang="en-US" dirty="0"/>
              <a:t>At </a:t>
            </a:r>
            <a:r>
              <a:rPr lang="en-US" b="1" u="sng" dirty="0"/>
              <a:t>eye</a:t>
            </a:r>
            <a:r>
              <a:rPr lang="en-US" dirty="0"/>
              <a:t> level</a:t>
            </a:r>
          </a:p>
          <a:p>
            <a:pPr lvl="1"/>
            <a:endParaRPr lang="en-US" dirty="0"/>
          </a:p>
        </p:txBody>
      </p:sp>
      <p:pic>
        <p:nvPicPr>
          <p:cNvPr id="27652" name="Picture 4" descr="http://www.labsafety.com/images/xl/4L-Graduated-Cylinder-LSS_i__15510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77000" y="0"/>
            <a:ext cx="2667000" cy="3333750"/>
          </a:xfrm>
          <a:prstGeom prst="rect">
            <a:avLst/>
          </a:prstGeom>
          <a:noFill/>
        </p:spPr>
      </p:pic>
      <p:pic>
        <p:nvPicPr>
          <p:cNvPr id="27654" name="Picture 6" descr="http://www.uwplatt.edu/chemep/chem/chemscape/labdocs/catofp/measurea/volume/gradcyl/pic/07424717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10200" y="2133600"/>
            <a:ext cx="3733800" cy="2800350"/>
          </a:xfrm>
          <a:prstGeom prst="rect">
            <a:avLst/>
          </a:prstGeom>
          <a:noFill/>
        </p:spPr>
      </p:pic>
      <p:cxnSp>
        <p:nvCxnSpPr>
          <p:cNvPr id="8" name="Straight Arrow Connector 7"/>
          <p:cNvCxnSpPr/>
          <p:nvPr/>
        </p:nvCxnSpPr>
        <p:spPr>
          <a:xfrm>
            <a:off x="4953000" y="2667000"/>
            <a:ext cx="1828800" cy="13716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2" descr="http://mrsdlovesscience.com/meniscus3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9600" y="4114800"/>
            <a:ext cx="3048000" cy="2286001"/>
          </a:xfrm>
          <a:prstGeom prst="rect">
            <a:avLst/>
          </a:prstGeom>
          <a:noFill/>
        </p:spPr>
      </p:pic>
      <p:sp>
        <p:nvSpPr>
          <p:cNvPr id="10" name="Oval 9"/>
          <p:cNvSpPr/>
          <p:nvPr/>
        </p:nvSpPr>
        <p:spPr>
          <a:xfrm>
            <a:off x="6248400" y="5105400"/>
            <a:ext cx="2895600" cy="1219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/>
              <a:t>6.6mL</a:t>
            </a:r>
          </a:p>
        </p:txBody>
      </p:sp>
      <p:sp>
        <p:nvSpPr>
          <p:cNvPr id="12" name="Oval 11"/>
          <p:cNvSpPr/>
          <p:nvPr/>
        </p:nvSpPr>
        <p:spPr>
          <a:xfrm>
            <a:off x="2819400" y="3886200"/>
            <a:ext cx="2743200" cy="1219200"/>
          </a:xfrm>
          <a:prstGeom prst="ellipse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/>
              <a:t>52mL</a:t>
            </a:r>
            <a:endParaRPr lang="en-US" sz="4400" dirty="0"/>
          </a:p>
        </p:txBody>
      </p:sp>
      <p:sp>
        <p:nvSpPr>
          <p:cNvPr id="13" name="Rectangle 12"/>
          <p:cNvSpPr/>
          <p:nvPr/>
        </p:nvSpPr>
        <p:spPr>
          <a:xfrm>
            <a:off x="7620000" y="3352800"/>
            <a:ext cx="914400" cy="68580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</a:rPr>
              <a:t>7</a:t>
            </a:r>
          </a:p>
        </p:txBody>
      </p:sp>
      <p:cxnSp>
        <p:nvCxnSpPr>
          <p:cNvPr id="15" name="Straight Arrow Connector 14"/>
          <p:cNvCxnSpPr/>
          <p:nvPr/>
        </p:nvCxnSpPr>
        <p:spPr>
          <a:xfrm rot="5400000">
            <a:off x="6477000" y="3200400"/>
            <a:ext cx="3657600" cy="1066800"/>
          </a:xfrm>
          <a:prstGeom prst="straightConnector1">
            <a:avLst/>
          </a:prstGeom>
          <a:ln w="57150"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rot="5400000">
            <a:off x="3352800" y="1828800"/>
            <a:ext cx="3200400" cy="1524000"/>
          </a:xfrm>
          <a:prstGeom prst="straightConnector1">
            <a:avLst/>
          </a:prstGeom>
          <a:ln w="571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5715000" y="2590800"/>
            <a:ext cx="609600" cy="2362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7.8</a:t>
            </a:r>
            <a:br>
              <a:rPr lang="en-US" sz="1200" dirty="0"/>
            </a:br>
            <a:r>
              <a:rPr lang="en-US" sz="1200" dirty="0"/>
              <a:t>7.6</a:t>
            </a:r>
            <a:br>
              <a:rPr lang="en-US" sz="1200" dirty="0"/>
            </a:br>
            <a:r>
              <a:rPr lang="en-US" sz="1200" dirty="0"/>
              <a:t>7.4</a:t>
            </a:r>
            <a:br>
              <a:rPr lang="en-US" sz="1200" dirty="0"/>
            </a:br>
            <a:r>
              <a:rPr lang="en-US" sz="1200" dirty="0"/>
              <a:t>7.2</a:t>
            </a:r>
            <a:br>
              <a:rPr lang="en-US" sz="1200" dirty="0"/>
            </a:br>
            <a:r>
              <a:rPr lang="en-US" sz="1200" dirty="0"/>
              <a:t>7.0</a:t>
            </a:r>
            <a:br>
              <a:rPr lang="en-US" sz="1200" dirty="0"/>
            </a:br>
            <a:r>
              <a:rPr lang="en-US" sz="1200" dirty="0"/>
              <a:t>6.8</a:t>
            </a:r>
            <a:br>
              <a:rPr lang="en-US" sz="1200" dirty="0"/>
            </a:br>
            <a:r>
              <a:rPr lang="en-US" sz="1200" dirty="0"/>
              <a:t>6.6</a:t>
            </a:r>
            <a:br>
              <a:rPr lang="en-US" sz="1200" dirty="0"/>
            </a:br>
            <a:r>
              <a:rPr lang="en-US" sz="1200" dirty="0"/>
              <a:t>6.4</a:t>
            </a:r>
            <a:br>
              <a:rPr lang="en-US" sz="1200" dirty="0"/>
            </a:br>
            <a:r>
              <a:rPr lang="en-US" sz="1200" dirty="0"/>
              <a:t>6.2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7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6" dur="500"/>
                                        <p:tgtEl>
                                          <p:spTgt spid="276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76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76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8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3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8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8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1" uiExpand="1" build="p"/>
      <p:bldP spid="10" grpId="0" animBg="1"/>
      <p:bldP spid="12" grpId="0" animBg="1"/>
      <p:bldP spid="13" grpId="0" animBg="1"/>
      <p:bldP spid="19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362</TotalTime>
  <Words>244</Words>
  <Application>Microsoft Macintosh PowerPoint</Application>
  <PresentationFormat>On-screen Show (4:3)</PresentationFormat>
  <Paragraphs>49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Triple Beam Balance and Graduated Cylinder</vt:lpstr>
      <vt:lpstr>A.  Triple beam balance</vt:lpstr>
      <vt:lpstr>PowerPoint Presentation</vt:lpstr>
      <vt:lpstr>B.  How to use </vt:lpstr>
      <vt:lpstr>PowerPoint Presentation</vt:lpstr>
      <vt:lpstr>c.  Record mass</vt:lpstr>
      <vt:lpstr>http://www.ohaus.com/input/tutorials/tbb/TBBread.html</vt:lpstr>
      <vt:lpstr>D. Graduated Cylinder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Triple Beam Balance</dc:title>
  <dc:creator>KC</dc:creator>
  <cp:lastModifiedBy>Inge Toal</cp:lastModifiedBy>
  <cp:revision>37</cp:revision>
  <dcterms:created xsi:type="dcterms:W3CDTF">2009-08-28T03:36:06Z</dcterms:created>
  <dcterms:modified xsi:type="dcterms:W3CDTF">2023-09-19T22:08:36Z</dcterms:modified>
</cp:coreProperties>
</file>